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48"/>
  </p:notesMasterIdLst>
  <p:sldIdLst>
    <p:sldId id="650" r:id="rId2"/>
    <p:sldId id="682" r:id="rId3"/>
    <p:sldId id="658" r:id="rId4"/>
    <p:sldId id="684" r:id="rId5"/>
    <p:sldId id="683" r:id="rId6"/>
    <p:sldId id="685" r:id="rId7"/>
    <p:sldId id="686" r:id="rId8"/>
    <p:sldId id="651" r:id="rId9"/>
    <p:sldId id="687" r:id="rId10"/>
    <p:sldId id="655" r:id="rId11"/>
    <p:sldId id="659" r:id="rId12"/>
    <p:sldId id="661" r:id="rId13"/>
    <p:sldId id="690" r:id="rId14"/>
    <p:sldId id="689" r:id="rId15"/>
    <p:sldId id="691" r:id="rId16"/>
    <p:sldId id="663" r:id="rId17"/>
    <p:sldId id="670" r:id="rId18"/>
    <p:sldId id="668" r:id="rId19"/>
    <p:sldId id="697" r:id="rId20"/>
    <p:sldId id="703" r:id="rId21"/>
    <p:sldId id="704" r:id="rId22"/>
    <p:sldId id="705" r:id="rId23"/>
    <p:sldId id="706" r:id="rId24"/>
    <p:sldId id="707" r:id="rId25"/>
    <p:sldId id="708" r:id="rId26"/>
    <p:sldId id="710" r:id="rId27"/>
    <p:sldId id="709" r:id="rId28"/>
    <p:sldId id="678" r:id="rId29"/>
    <p:sldId id="688" r:id="rId30"/>
    <p:sldId id="692" r:id="rId31"/>
    <p:sldId id="677" r:id="rId32"/>
    <p:sldId id="672" r:id="rId33"/>
    <p:sldId id="673" r:id="rId34"/>
    <p:sldId id="698" r:id="rId35"/>
    <p:sldId id="675" r:id="rId36"/>
    <p:sldId id="699" r:id="rId37"/>
    <p:sldId id="676" r:id="rId38"/>
    <p:sldId id="700" r:id="rId39"/>
    <p:sldId id="701" r:id="rId40"/>
    <p:sldId id="665" r:id="rId41"/>
    <p:sldId id="666" r:id="rId42"/>
    <p:sldId id="667" r:id="rId43"/>
    <p:sldId id="664" r:id="rId44"/>
    <p:sldId id="693" r:id="rId45"/>
    <p:sldId id="695" r:id="rId46"/>
    <p:sldId id="696" r:id="rId47"/>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1633" userDrawn="1">
          <p15:clr>
            <a:srgbClr val="A4A3A4"/>
          </p15:clr>
        </p15:guide>
        <p15:guide id="2" orient="horz" pos="4355" userDrawn="1">
          <p15:clr>
            <a:srgbClr val="A4A3A4"/>
          </p15:clr>
        </p15:guide>
        <p15:guide id="3" orient="horz" pos="447">
          <p15:clr>
            <a:srgbClr val="A4A3A4"/>
          </p15:clr>
        </p15:guide>
        <p15:guide id="4" pos="3345"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guide id="12" orient="horz" pos="2238" userDrawn="1">
          <p15:clr>
            <a:srgbClr val="A4A3A4"/>
          </p15:clr>
        </p15:guide>
        <p15:guide id="13" orient="horz" pos="4302" userDrawn="1">
          <p15:clr>
            <a:srgbClr val="A4A3A4"/>
          </p15:clr>
        </p15:guide>
      </p15:sldGuideLst>
    </p:ext>
    <p:ext uri="{2D200454-40CA-4A62-9FC3-DE9A4176ACB9}">
      <p15:notesGuideLst xmlns:p15="http://schemas.microsoft.com/office/powerpoint/2012/main" xmlns="">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5" autoAdjust="0"/>
    <p:restoredTop sz="95386" autoAdjust="0"/>
  </p:normalViewPr>
  <p:slideViewPr>
    <p:cSldViewPr snapToGrid="0" showGuides="1">
      <p:cViewPr>
        <p:scale>
          <a:sx n="110" d="100"/>
          <a:sy n="110" d="100"/>
        </p:scale>
        <p:origin x="-992" y="-64"/>
      </p:cViewPr>
      <p:guideLst>
        <p:guide orient="horz" pos="1649"/>
        <p:guide orient="horz" pos="4355"/>
        <p:guide orient="horz" pos="1473"/>
        <p:guide orient="horz" pos="329"/>
        <p:guide orient="horz" pos="2238"/>
        <p:guide orient="horz" pos="4302"/>
        <p:guide pos="3345"/>
        <p:guide pos="6486"/>
        <p:guide pos="254"/>
        <p:guide pos="4956"/>
        <p:guide pos="1651"/>
        <p:guide pos="4210"/>
        <p:guide pos="3232"/>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54"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pic>
        <p:nvPicPr>
          <p:cNvPr id="3" name="Picture 2" descr="contrib_logos.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7158933"/>
            <a:ext cx="3218632" cy="40232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4" Type="http://schemas.openxmlformats.org/officeDocument/2006/relationships/hyperlink" Target="https://github.com/SpaceGroupUCL/qgisSpaceSyntaxToolkit/wiki/Installation" TargetMode="External"/><Relationship Id="rId1" Type="http://schemas.openxmlformats.org/officeDocument/2006/relationships/slideLayout" Target="../slideLayouts/slideLayout2.xml"/><Relationship Id="rId2" Type="http://schemas.openxmlformats.org/officeDocument/2006/relationships/hyperlink" Target="http://qgis.org/en/site/forusers/download.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a:latin typeface="Garamond" panose="02020404030301010803" pitchFamily="18" charset="0"/>
                <a:ea typeface="Verdana" panose="020B0604030504040204" pitchFamily="34" charset="0"/>
                <a:cs typeface="Gill Sans"/>
              </a:rPr>
              <a:t>Space 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Gil</a:t>
            </a:r>
          </a:p>
          <a:p>
            <a:pPr algn="ctr" eaLnBrk="1" hangingPunct="1">
              <a:spcBef>
                <a:spcPct val="20000"/>
              </a:spcBef>
            </a:pPr>
            <a:r>
              <a:rPr lang="en-US" sz="1400" dirty="0" err="1">
                <a:latin typeface="Gill Sans"/>
                <a:cs typeface="Gill Sans"/>
              </a:rPr>
              <a:t>Ioanna</a:t>
            </a:r>
            <a:r>
              <a:rPr lang="en-US" sz="1400" dirty="0">
                <a:latin typeface="Gill Sans"/>
                <a:cs typeface="Gill Sans"/>
              </a:rPr>
              <a:t> </a:t>
            </a:r>
            <a:r>
              <a:rPr lang="en-US" sz="1400" dirty="0" err="1">
                <a:latin typeface="Gill Sans"/>
                <a:cs typeface="Gill Sans"/>
              </a:rPr>
              <a:t>Kolovou</a:t>
            </a:r>
            <a:endParaRPr lang="en-US" sz="1400" dirty="0">
              <a:latin typeface="Gill Sans"/>
              <a:cs typeface="Gill Sans"/>
            </a:endParaRPr>
          </a:p>
          <a:p>
            <a:pPr algn="ctr" eaLnBrk="1" hangingPunct="1">
              <a:spcBef>
                <a:spcPct val="20000"/>
              </a:spcBef>
              <a:buFont typeface="Arial" charset="0"/>
              <a:buNone/>
            </a:pPr>
            <a:r>
              <a:rPr lang="en-US" sz="1400" dirty="0" err="1">
                <a:latin typeface="Gill Sans"/>
                <a:cs typeface="Gill Sans"/>
              </a:rPr>
              <a:t>Abhimanyu</a:t>
            </a:r>
            <a:r>
              <a:rPr lang="en-US" sz="1400" dirty="0">
                <a:latin typeface="Gill Sans"/>
                <a:cs typeface="Gill Sans"/>
              </a:rPr>
              <a:t> Acharya</a:t>
            </a:r>
          </a:p>
          <a:p>
            <a:pPr algn="ctr" eaLnBrk="1" hangingPunct="1">
              <a:spcBef>
                <a:spcPct val="20000"/>
              </a:spcBef>
            </a:pPr>
            <a:r>
              <a:rPr lang="en-US" sz="1400" dirty="0">
                <a:latin typeface="Gill Sans"/>
                <a:cs typeface="Gill Sans"/>
              </a:rPr>
              <a:t>Stephen Law</a:t>
            </a:r>
          </a:p>
          <a:p>
            <a:pPr algn="ctr" eaLnBrk="1" hangingPunct="1">
              <a:spcBef>
                <a:spcPct val="20000"/>
              </a:spcBef>
              <a:buFont typeface="Arial" charset="0"/>
              <a:buNone/>
            </a:pPr>
            <a:r>
              <a:rPr lang="en-US" sz="1400" dirty="0">
                <a:latin typeface="Gill Sans"/>
                <a:cs typeface="Gill Sans"/>
              </a:rPr>
              <a:t>Laurens </a:t>
            </a:r>
            <a:r>
              <a:rPr lang="en-US" sz="1400" dirty="0" err="1">
                <a:latin typeface="Gill Sans"/>
                <a:cs typeface="Gill Sans"/>
              </a:rPr>
              <a:t>Versluis</a:t>
            </a:r>
            <a:endParaRPr lang="en-US" sz="1400" dirty="0">
              <a:latin typeface="Gill Sans"/>
              <a:cs typeface="Gill Sans"/>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Limited - Open Digital Works</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11</a:t>
            </a:r>
            <a:r>
              <a:rPr lang="en-US" sz="1400" baseline="30000" dirty="0">
                <a:solidFill>
                  <a:schemeClr val="bg1">
                    <a:lumMod val="50000"/>
                  </a:schemeClr>
                </a:solidFill>
                <a:latin typeface="Gill Sans"/>
                <a:cs typeface="Gill Sans"/>
              </a:rPr>
              <a:t>th</a:t>
            </a:r>
            <a:r>
              <a:rPr lang="en-US" sz="1400" dirty="0">
                <a:solidFill>
                  <a:schemeClr val="bg1">
                    <a:lumMod val="50000"/>
                  </a:schemeClr>
                </a:solidFill>
                <a:latin typeface="Gill Sans"/>
                <a:cs typeface="Gill Sans"/>
              </a:rPr>
              <a:t> International Space Syntax Symposium</a:t>
            </a:r>
          </a:p>
          <a:p>
            <a:pPr algn="ctr" eaLnBrk="1" hangingPunct="1">
              <a:spcBef>
                <a:spcPct val="20000"/>
              </a:spcBef>
              <a:buFont typeface="Arial" charset="0"/>
              <a:buNone/>
              <a:defRPr/>
            </a:pPr>
            <a:r>
              <a:rPr lang="en-US" sz="1400" dirty="0" err="1">
                <a:solidFill>
                  <a:schemeClr val="bg1">
                    <a:lumMod val="50000"/>
                  </a:schemeClr>
                </a:solidFill>
                <a:latin typeface="Gill Sans"/>
                <a:cs typeface="Gill Sans"/>
              </a:rPr>
              <a:t>Fundação</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Calouste</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Gulbenkian</a:t>
            </a:r>
            <a:r>
              <a:rPr lang="en-US" sz="1400" dirty="0">
                <a:solidFill>
                  <a:schemeClr val="bg1">
                    <a:lumMod val="50000"/>
                  </a:schemeClr>
                </a:solidFill>
                <a:latin typeface="Gill Sans"/>
                <a:cs typeface="Gill Sans"/>
              </a:rPr>
              <a:t>, Lisbon</a:t>
            </a: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3</a:t>
            </a:r>
            <a:r>
              <a:rPr lang="en-US" sz="1400" baseline="30000" dirty="0">
                <a:solidFill>
                  <a:schemeClr val="bg1">
                    <a:lumMod val="50000"/>
                  </a:schemeClr>
                </a:solidFill>
                <a:latin typeface="Gill Sans"/>
                <a:cs typeface="Gill Sans"/>
              </a:rPr>
              <a:t>rd</a:t>
            </a:r>
            <a:r>
              <a:rPr lang="en-US" sz="1400" dirty="0">
                <a:solidFill>
                  <a:schemeClr val="bg1">
                    <a:lumMod val="50000"/>
                  </a:schemeClr>
                </a:solidFill>
                <a:latin typeface="Gill Sans"/>
                <a:cs typeface="Gill Sans"/>
              </a:rPr>
              <a:t> July 2017</a:t>
            </a: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Installation and Settings</a:t>
            </a:r>
          </a:p>
        </p:txBody>
      </p:sp>
    </p:spTree>
    <p:extLst>
      <p:ext uri="{BB962C8B-B14F-4D97-AF65-F5344CB8AC3E}">
        <p14:creationId xmlns:p14="http://schemas.microsoft.com/office/powerpoint/2010/main" val="108872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Plugins</a:t>
            </a:r>
          </a:p>
        </p:txBody>
      </p:sp>
      <p:sp>
        <p:nvSpPr>
          <p:cNvPr id="5" name="Rectangle 4"/>
          <p:cNvSpPr/>
          <p:nvPr/>
        </p:nvSpPr>
        <p:spPr>
          <a:xfrm>
            <a:off x="7020392" y="3327839"/>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1558782" y="6608973"/>
            <a:ext cx="1806692" cy="307777"/>
          </a:xfrm>
          <a:prstGeom prst="rect">
            <a:avLst/>
          </a:prstGeom>
        </p:spPr>
        <p:txBody>
          <a:bodyPr wrap="square">
            <a:spAutoFit/>
          </a:bodyPr>
          <a:lstStyle/>
          <a:p>
            <a:r>
              <a:rPr lang="en-GB" sz="1400" dirty="0" err="1"/>
              <a:t>UrbanDataInput</a:t>
            </a:r>
            <a:r>
              <a:rPr lang="en-GB" sz="1400" dirty="0"/>
              <a:t> Tool</a:t>
            </a:r>
          </a:p>
        </p:txBody>
      </p:sp>
      <p:sp>
        <p:nvSpPr>
          <p:cNvPr id="9" name="Rectangle 8"/>
          <p:cNvSpPr/>
          <p:nvPr/>
        </p:nvSpPr>
        <p:spPr>
          <a:xfrm>
            <a:off x="1572785" y="3335773"/>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7000478" y="6605786"/>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4510088"/>
            <a:ext cx="2928031" cy="1725312"/>
          </a:xfrm>
          <a:prstGeom prst="rect">
            <a:avLst/>
          </a:prstGeom>
          <a:ln>
            <a:noFill/>
          </a:ln>
        </p:spPr>
      </p:pic>
      <p:pic>
        <p:nvPicPr>
          <p:cNvPr id="3" name="Picture 2">
            <a:extLst>
              <a:ext uri="{FF2B5EF4-FFF2-40B4-BE49-F238E27FC236}">
                <a16:creationId xmlns:a16="http://schemas.microsoft.com/office/drawing/2014/main" xmlns="" id="{E1D08EDE-88BE-4B1B-875E-DD051CC07C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679726" y="3708312"/>
            <a:ext cx="1566907" cy="2948443"/>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7501" y="709613"/>
            <a:ext cx="2593120" cy="239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xmlns="" id="{7F4A1FD1-3EE5-4243-A165-B2A34DC0E419}"/>
              </a:ext>
            </a:extLst>
          </p:cNvPr>
          <p:cNvPicPr>
            <a:picLocks noChangeAspect="1"/>
          </p:cNvPicPr>
          <p:nvPr/>
        </p:nvPicPr>
        <p:blipFill>
          <a:blip r:embed="rId6"/>
          <a:stretch>
            <a:fillRect/>
          </a:stretch>
        </p:blipFill>
        <p:spPr>
          <a:xfrm>
            <a:off x="1452117" y="709613"/>
            <a:ext cx="1995646" cy="2673854"/>
          </a:xfrm>
          <a:prstGeom prst="rect">
            <a:avLst/>
          </a:prstGeom>
        </p:spPr>
      </p:pic>
    </p:spTree>
    <p:extLst>
      <p:ext uri="{BB962C8B-B14F-4D97-AF65-F5344CB8AC3E}">
        <p14:creationId xmlns:p14="http://schemas.microsoft.com/office/powerpoint/2010/main" val="111576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Flowchart</a:t>
            </a:r>
          </a:p>
        </p:txBody>
      </p:sp>
      <p:cxnSp>
        <p:nvCxnSpPr>
          <p:cNvPr id="15" name="Straight Connector 14"/>
          <p:cNvCxnSpPr>
            <a:stCxn id="5" idx="2"/>
            <a:endCxn id="6" idx="0"/>
          </p:cNvCxnSpPr>
          <p:nvPr/>
        </p:nvCxnSpPr>
        <p:spPr bwMode="auto">
          <a:xfrm>
            <a:off x="5191659" y="1378486"/>
            <a:ext cx="0" cy="41851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2" name="Group 21"/>
          <p:cNvGrpSpPr/>
          <p:nvPr/>
        </p:nvGrpSpPr>
        <p:grpSpPr>
          <a:xfrm>
            <a:off x="3774021" y="2049000"/>
            <a:ext cx="2593975" cy="1083448"/>
            <a:chOff x="2390775" y="1342200"/>
            <a:chExt cx="2593975" cy="1722901"/>
          </a:xfrm>
        </p:grpSpPr>
        <p:cxnSp>
          <p:nvCxnSpPr>
            <p:cNvPr id="17" name="Straight Connector 16"/>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342200"/>
              <a:ext cx="0" cy="14391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781300"/>
              <a:ext cx="0" cy="2838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a:cxnSpLocks/>
            </p:cNvCxnSpPr>
            <p:nvPr/>
          </p:nvCxnSpPr>
          <p:spPr bwMode="auto">
            <a:xfrm>
              <a:off x="2390775" y="2781300"/>
              <a:ext cx="0" cy="2330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466787"/>
            <a:ext cx="2593975" cy="692688"/>
            <a:chOff x="2390775" y="2455031"/>
            <a:chExt cx="2593975" cy="692688"/>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p:cNvCxnSpPr>
            <p:nvPr/>
          </p:nvCxnSpPr>
          <p:spPr bwMode="auto">
            <a:xfrm rot="10800000" flipV="1">
              <a:off x="3575050" y="2455031"/>
              <a:ext cx="0" cy="326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469025"/>
            <a:ext cx="2593975" cy="622300"/>
            <a:chOff x="2390775" y="2516997"/>
            <a:chExt cx="2593975" cy="622300"/>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3579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a:cxnSpLocks/>
            </p:cNvCxnSpPr>
            <p:nvPr/>
          </p:nvCxnSpPr>
          <p:spPr bwMode="auto">
            <a:xfrm>
              <a:off x="2390775" y="2781300"/>
              <a:ext cx="0" cy="31354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3" name="Group 32"/>
          <p:cNvGrpSpPr/>
          <p:nvPr/>
        </p:nvGrpSpPr>
        <p:grpSpPr>
          <a:xfrm rot="10800000">
            <a:off x="3770846" y="5362613"/>
            <a:ext cx="2593975" cy="575573"/>
            <a:chOff x="2390775" y="2498955"/>
            <a:chExt cx="2593975" cy="575573"/>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575050" y="2498955"/>
              <a:ext cx="0" cy="2823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4182009"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4182009"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Processing algorithm: simplify geometries</a:t>
            </a:r>
          </a:p>
        </p:txBody>
      </p:sp>
      <p:grpSp>
        <p:nvGrpSpPr>
          <p:cNvPr id="2" name="Group 1"/>
          <p:cNvGrpSpPr/>
          <p:nvPr/>
        </p:nvGrpSpPr>
        <p:grpSpPr>
          <a:xfrm>
            <a:off x="2945297" y="3119950"/>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042463"/>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4964976"/>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82009" y="588748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spTree>
    <p:extLst>
      <p:ext uri="{BB962C8B-B14F-4D97-AF65-F5344CB8AC3E}">
        <p14:creationId xmlns:p14="http://schemas.microsoft.com/office/powerpoint/2010/main" val="305452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720710"/>
          </a:xfrm>
          <a:prstGeom prst="rect">
            <a:avLst/>
          </a:prstGeom>
          <a:noFill/>
        </p:spPr>
        <p:txBody>
          <a:bodyPr wrap="square" rtlCol="0">
            <a:spAutoFit/>
          </a:bodyPr>
          <a:lstStyle/>
          <a:p>
            <a:pPr>
              <a:lnSpc>
                <a:spcPct val="150000"/>
              </a:lnSpc>
            </a:pPr>
            <a:r>
              <a:rPr lang="en-GB" sz="1400" b="1" dirty="0">
                <a:latin typeface="Gill Sans"/>
                <a:cs typeface="Gill Sans"/>
              </a:rPr>
              <a:t>Preparing and analysing axial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1</a:t>
            </a:r>
          </a:p>
        </p:txBody>
      </p:sp>
      <p:sp>
        <p:nvSpPr>
          <p:cNvPr id="5" name="Oval 4"/>
          <p:cNvSpPr/>
          <p:nvPr/>
        </p:nvSpPr>
        <p:spPr bwMode="auto">
          <a:xfrm>
            <a:off x="466362" y="135098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Tree>
    <p:extLst>
      <p:ext uri="{BB962C8B-B14F-4D97-AF65-F5344CB8AC3E}">
        <p14:creationId xmlns:p14="http://schemas.microsoft.com/office/powerpoint/2010/main" val="330742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720710"/>
          </a:xfrm>
          <a:prstGeom prst="rect">
            <a:avLst/>
          </a:prstGeom>
          <a:noFill/>
        </p:spPr>
        <p:txBody>
          <a:bodyPr wrap="square" rtlCol="0">
            <a:spAutoFit/>
          </a:bodyPr>
          <a:lstStyle/>
          <a:p>
            <a:pPr>
              <a:lnSpc>
                <a:spcPct val="150000"/>
              </a:lnSpc>
            </a:pPr>
            <a:r>
              <a:rPr lang="en-GB" sz="1400" b="1" dirty="0">
                <a:latin typeface="Gill Sans"/>
                <a:cs typeface="Gill Sans"/>
              </a:rPr>
              <a:t>Preparing and analysing road centre line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2</a:t>
            </a:r>
          </a:p>
        </p:txBody>
      </p:sp>
      <p:sp>
        <p:nvSpPr>
          <p:cNvPr id="5" name="Oval 4"/>
          <p:cNvSpPr/>
          <p:nvPr/>
        </p:nvSpPr>
        <p:spPr bwMode="auto">
          <a:xfrm>
            <a:off x="466362" y="224315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3836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4" name="Picture 3">
            <a:extLst>
              <a:ext uri="{FF2B5EF4-FFF2-40B4-BE49-F238E27FC236}">
                <a16:creationId xmlns:a16="http://schemas.microsoft.com/office/drawing/2014/main" xmlns=""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Tree>
    <p:extLst>
      <p:ext uri="{BB962C8B-B14F-4D97-AF65-F5344CB8AC3E}">
        <p14:creationId xmlns:p14="http://schemas.microsoft.com/office/powerpoint/2010/main" val="3942786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xmlns="" id="{3C60ECA4-F3AC-4750-9442-421FFE80BA04}"/>
              </a:ext>
            </a:extLst>
          </p:cNvPr>
          <p:cNvSpPr/>
          <p:nvPr/>
        </p:nvSpPr>
        <p:spPr>
          <a:xfrm>
            <a:off x="731936" y="1171734"/>
            <a:ext cx="2166839" cy="523220"/>
          </a:xfrm>
          <a:prstGeom prst="rect">
            <a:avLst/>
          </a:prstGeom>
        </p:spPr>
        <p:txBody>
          <a:bodyPr wrap="square">
            <a:spAutoFit/>
          </a:bodyPr>
          <a:lstStyle/>
          <a:p>
            <a:pPr marL="285750" indent="-285750">
              <a:buFont typeface="Arial" panose="020B0604020202020204" pitchFamily="34" charset="0"/>
              <a:buChar char="•"/>
            </a:pPr>
            <a:r>
              <a:rPr lang="en-GB" sz="1400" dirty="0"/>
              <a:t>Removes invalid geometries</a:t>
            </a:r>
          </a:p>
        </p:txBody>
      </p:sp>
      <p:sp>
        <p:nvSpPr>
          <p:cNvPr id="8" name="Rectangle 7">
            <a:extLst>
              <a:ext uri="{FF2B5EF4-FFF2-40B4-BE49-F238E27FC236}">
                <a16:creationId xmlns:a16="http://schemas.microsoft.com/office/drawing/2014/main" xmlns="" id="{24158D4E-B518-46B6-AA71-67D6F46D60AD}"/>
              </a:ext>
            </a:extLst>
          </p:cNvPr>
          <p:cNvSpPr/>
          <p:nvPr/>
        </p:nvSpPr>
        <p:spPr>
          <a:xfrm>
            <a:off x="742354" y="2342062"/>
            <a:ext cx="1891393" cy="523220"/>
          </a:xfrm>
          <a:prstGeom prst="rect">
            <a:avLst/>
          </a:prstGeom>
        </p:spPr>
        <p:txBody>
          <a:bodyPr wrap="square">
            <a:spAutoFit/>
          </a:bodyPr>
          <a:lstStyle/>
          <a:p>
            <a:pPr marL="285750" indent="-285750">
              <a:buFont typeface="Arial" panose="020B0604020202020204" pitchFamily="34" charset="0"/>
              <a:buChar char="•"/>
            </a:pPr>
            <a:r>
              <a:rPr lang="en-GB" sz="1400" dirty="0"/>
              <a:t>Removes point geometries</a:t>
            </a:r>
          </a:p>
        </p:txBody>
      </p:sp>
      <p:sp>
        <p:nvSpPr>
          <p:cNvPr id="9" name="Rectangle 8">
            <a:extLst>
              <a:ext uri="{FF2B5EF4-FFF2-40B4-BE49-F238E27FC236}">
                <a16:creationId xmlns:a16="http://schemas.microsoft.com/office/drawing/2014/main" xmlns="" id="{2E118474-942E-4A39-A4E6-39FA7093766C}"/>
              </a:ext>
            </a:extLst>
          </p:cNvPr>
          <p:cNvSpPr/>
          <p:nvPr/>
        </p:nvSpPr>
        <p:spPr>
          <a:xfrm>
            <a:off x="729570" y="1756898"/>
            <a:ext cx="2169205" cy="523220"/>
          </a:xfrm>
          <a:prstGeom prst="rect">
            <a:avLst/>
          </a:prstGeom>
        </p:spPr>
        <p:txBody>
          <a:bodyPr wrap="square">
            <a:spAutoFit/>
          </a:bodyPr>
          <a:lstStyle/>
          <a:p>
            <a:pPr marL="285750" indent="-285750">
              <a:buFont typeface="Arial" panose="020B0604020202020204" pitchFamily="34" charset="0"/>
              <a:buChar char="•"/>
            </a:pPr>
            <a:r>
              <a:rPr lang="en-GB" sz="1400" dirty="0"/>
              <a:t>Breaks multi-part geometries</a:t>
            </a:r>
          </a:p>
        </p:txBody>
      </p:sp>
      <p:sp>
        <p:nvSpPr>
          <p:cNvPr id="10" name="Rectangle 9">
            <a:extLst>
              <a:ext uri="{FF2B5EF4-FFF2-40B4-BE49-F238E27FC236}">
                <a16:creationId xmlns:a16="http://schemas.microsoft.com/office/drawing/2014/main" xmlns="" id="{6860CC38-945D-4A05-813E-5A48E9597828}"/>
              </a:ext>
            </a:extLst>
          </p:cNvPr>
          <p:cNvSpPr/>
          <p:nvPr/>
        </p:nvSpPr>
        <p:spPr>
          <a:xfrm>
            <a:off x="2875577" y="1150912"/>
            <a:ext cx="7537665" cy="523220"/>
          </a:xfrm>
          <a:prstGeom prst="rect">
            <a:avLst/>
          </a:prstGeom>
        </p:spPr>
        <p:txBody>
          <a:bodyPr wrap="square">
            <a:spAutoFit/>
          </a:bodyPr>
          <a:lstStyle/>
          <a:p>
            <a:pPr marL="285750" indent="-285750">
              <a:buFont typeface="Arial" panose="020B0604020202020204" pitchFamily="34" charset="0"/>
              <a:buChar char="•"/>
            </a:pPr>
            <a:r>
              <a:rPr lang="en-GB" sz="1400" dirty="0"/>
              <a:t>Breaks geometries at self intersection (1), at shared vertices (2) and where they touch endpoints of other lines (3). </a:t>
            </a:r>
          </a:p>
        </p:txBody>
      </p:sp>
      <p:sp>
        <p:nvSpPr>
          <p:cNvPr id="14" name="Rectangle 13">
            <a:extLst>
              <a:ext uri="{FF2B5EF4-FFF2-40B4-BE49-F238E27FC236}">
                <a16:creationId xmlns:a16="http://schemas.microsoft.com/office/drawing/2014/main" xmlns="" id="{824F8C3F-4C67-4D50-97CB-EEB2BBCFECBB}"/>
              </a:ext>
            </a:extLst>
          </p:cNvPr>
          <p:cNvSpPr/>
          <p:nvPr/>
        </p:nvSpPr>
        <p:spPr>
          <a:xfrm>
            <a:off x="2906203" y="5170456"/>
            <a:ext cx="6083482" cy="307777"/>
          </a:xfrm>
          <a:prstGeom prst="rect">
            <a:avLst/>
          </a:prstGeom>
        </p:spPr>
        <p:txBody>
          <a:bodyPr wrap="square">
            <a:spAutoFit/>
          </a:bodyPr>
          <a:lstStyle/>
          <a:p>
            <a:pPr marL="285750" indent="-285750">
              <a:buFont typeface="Arial" panose="020B0604020202020204" pitchFamily="34" charset="0"/>
              <a:buChar char="•"/>
            </a:pPr>
            <a:r>
              <a:rPr lang="en-GB" sz="1400" dirty="0"/>
              <a:t>Merges lines between intersections</a:t>
            </a:r>
          </a:p>
        </p:txBody>
      </p:sp>
      <p:sp>
        <p:nvSpPr>
          <p:cNvPr id="16" name="Rectangle 15">
            <a:extLst>
              <a:ext uri="{FF2B5EF4-FFF2-40B4-BE49-F238E27FC236}">
                <a16:creationId xmlns:a16="http://schemas.microsoft.com/office/drawing/2014/main" xmlns="" id="{261C4643-BF92-463B-839A-4882578CB116}"/>
              </a:ext>
            </a:extLst>
          </p:cNvPr>
          <p:cNvSpPr/>
          <p:nvPr/>
        </p:nvSpPr>
        <p:spPr>
          <a:xfrm>
            <a:off x="2906203" y="3199958"/>
            <a:ext cx="7390322" cy="523220"/>
          </a:xfrm>
          <a:prstGeom prst="rect">
            <a:avLst/>
          </a:prstGeom>
        </p:spPr>
        <p:txBody>
          <a:bodyPr wrap="square">
            <a:spAutoFit/>
          </a:bodyPr>
          <a:lstStyle/>
          <a:p>
            <a:pPr marL="285750" indent="-285750">
              <a:buFont typeface="Arial" panose="020B0604020202020204" pitchFamily="34" charset="0"/>
              <a:buChar char="•"/>
            </a:pPr>
            <a:r>
              <a:rPr lang="en-GB" sz="1400" dirty="0"/>
              <a:t>Removes duplicate and  overlapping (1) geometries, closed polylines that do not connect to any other line (2) and isolated lines (3).</a:t>
            </a:r>
          </a:p>
        </p:txBody>
      </p:sp>
      <p:grpSp>
        <p:nvGrpSpPr>
          <p:cNvPr id="50" name="Group 49">
            <a:extLst>
              <a:ext uri="{FF2B5EF4-FFF2-40B4-BE49-F238E27FC236}">
                <a16:creationId xmlns:a16="http://schemas.microsoft.com/office/drawing/2014/main" xmlns="" id="{5410ACC3-A245-4DF3-AEB5-2B2A18A745CF}"/>
              </a:ext>
            </a:extLst>
          </p:cNvPr>
          <p:cNvGrpSpPr/>
          <p:nvPr/>
        </p:nvGrpSpPr>
        <p:grpSpPr>
          <a:xfrm>
            <a:off x="3300992" y="5485509"/>
            <a:ext cx="1440000" cy="1440002"/>
            <a:chOff x="3300992" y="5485509"/>
            <a:chExt cx="1440000" cy="1440002"/>
          </a:xfrm>
        </p:grpSpPr>
        <p:pic>
          <p:nvPicPr>
            <p:cNvPr id="44" name="Picture 43">
              <a:extLst>
                <a:ext uri="{FF2B5EF4-FFF2-40B4-BE49-F238E27FC236}">
                  <a16:creationId xmlns:a16="http://schemas.microsoft.com/office/drawing/2014/main" xmlns="" id="{75B0CA9D-4669-43C0-AA2A-0CFAEBF25D66}"/>
                </a:ext>
              </a:extLst>
            </p:cNvPr>
            <p:cNvPicPr>
              <a:picLocks noChangeAspect="1"/>
            </p:cNvPicPr>
            <p:nvPr/>
          </p:nvPicPr>
          <p:blipFill rotWithShape="1">
            <a:blip r:embed="rId2"/>
            <a:srcRect l="4315" t="3591" b="9463"/>
            <a:stretch/>
          </p:blipFill>
          <p:spPr>
            <a:xfrm>
              <a:off x="3300992" y="5485509"/>
              <a:ext cx="1440000" cy="1432723"/>
            </a:xfrm>
            <a:prstGeom prst="rect">
              <a:avLst/>
            </a:prstGeom>
          </p:spPr>
        </p:pic>
        <p:sp>
          <p:nvSpPr>
            <p:cNvPr id="21" name="Rectangle 20">
              <a:extLst>
                <a:ext uri="{FF2B5EF4-FFF2-40B4-BE49-F238E27FC236}">
                  <a16:creationId xmlns:a16="http://schemas.microsoft.com/office/drawing/2014/main" xmlns="" id="{B4B3DF36-08FD-462C-B033-5E759A0BFEC4}"/>
                </a:ext>
              </a:extLst>
            </p:cNvPr>
            <p:cNvSpPr/>
            <p:nvPr/>
          </p:nvSpPr>
          <p:spPr bwMode="auto">
            <a:xfrm>
              <a:off x="3300992" y="5485511"/>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9" name="Group 48">
            <a:extLst>
              <a:ext uri="{FF2B5EF4-FFF2-40B4-BE49-F238E27FC236}">
                <a16:creationId xmlns:a16="http://schemas.microsoft.com/office/drawing/2014/main" xmlns="" id="{DA667F80-9949-45E3-A9DE-EDE71F1AB339}"/>
              </a:ext>
            </a:extLst>
          </p:cNvPr>
          <p:cNvGrpSpPr/>
          <p:nvPr/>
        </p:nvGrpSpPr>
        <p:grpSpPr>
          <a:xfrm>
            <a:off x="4893504" y="3723178"/>
            <a:ext cx="1440001" cy="1440000"/>
            <a:chOff x="4893504" y="3723178"/>
            <a:chExt cx="1440001" cy="1440000"/>
          </a:xfrm>
        </p:grpSpPr>
        <p:pic>
          <p:nvPicPr>
            <p:cNvPr id="38" name="Picture 37">
              <a:extLst>
                <a:ext uri="{FF2B5EF4-FFF2-40B4-BE49-F238E27FC236}">
                  <a16:creationId xmlns:a16="http://schemas.microsoft.com/office/drawing/2014/main" xmlns="" id="{EC02EFAF-EF7A-4A1C-8E1A-DAD3FB477E5A}"/>
                </a:ext>
              </a:extLst>
            </p:cNvPr>
            <p:cNvPicPr>
              <a:picLocks noChangeAspect="1"/>
            </p:cNvPicPr>
            <p:nvPr/>
          </p:nvPicPr>
          <p:blipFill rotWithShape="1">
            <a:blip r:embed="rId3"/>
            <a:srcRect l="15366" r="19053"/>
            <a:stretch/>
          </p:blipFill>
          <p:spPr>
            <a:xfrm>
              <a:off x="4893504" y="3730454"/>
              <a:ext cx="1440001" cy="1432723"/>
            </a:xfrm>
            <a:prstGeom prst="rect">
              <a:avLst/>
            </a:prstGeom>
          </p:spPr>
        </p:pic>
        <p:sp>
          <p:nvSpPr>
            <p:cNvPr id="22" name="Rectangle 21">
              <a:extLst>
                <a:ext uri="{FF2B5EF4-FFF2-40B4-BE49-F238E27FC236}">
                  <a16:creationId xmlns:a16="http://schemas.microsoft.com/office/drawing/2014/main" xmlns="" id="{4F22A577-9976-4049-973B-A008A75483F2}"/>
                </a:ext>
              </a:extLst>
            </p:cNvPr>
            <p:cNvSpPr/>
            <p:nvPr/>
          </p:nvSpPr>
          <p:spPr bwMode="auto">
            <a:xfrm>
              <a:off x="4893505"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3" name="Group 2">
            <a:extLst>
              <a:ext uri="{FF2B5EF4-FFF2-40B4-BE49-F238E27FC236}">
                <a16:creationId xmlns:a16="http://schemas.microsoft.com/office/drawing/2014/main" xmlns="" id="{3D4A988A-A2C0-49D6-B6B9-CF1942092A97}"/>
              </a:ext>
            </a:extLst>
          </p:cNvPr>
          <p:cNvGrpSpPr/>
          <p:nvPr/>
        </p:nvGrpSpPr>
        <p:grpSpPr>
          <a:xfrm>
            <a:off x="1108560" y="2983940"/>
            <a:ext cx="1440001" cy="1440000"/>
            <a:chOff x="766537" y="2803338"/>
            <a:chExt cx="1440001" cy="1440000"/>
          </a:xfrm>
        </p:grpSpPr>
        <p:pic>
          <p:nvPicPr>
            <p:cNvPr id="2" name="Picture 1">
              <a:extLst>
                <a:ext uri="{FF2B5EF4-FFF2-40B4-BE49-F238E27FC236}">
                  <a16:creationId xmlns:a16="http://schemas.microsoft.com/office/drawing/2014/main" xmlns="" id="{571EFC8C-FD9D-4010-8A3C-DACDA8747EDF}"/>
                </a:ext>
              </a:extLst>
            </p:cNvPr>
            <p:cNvPicPr>
              <a:picLocks noChangeAspect="1"/>
            </p:cNvPicPr>
            <p:nvPr/>
          </p:nvPicPr>
          <p:blipFill rotWithShape="1">
            <a:blip r:embed="rId4"/>
            <a:srcRect l="20666" t="27372" r="33591" b="24177"/>
            <a:stretch/>
          </p:blipFill>
          <p:spPr>
            <a:xfrm>
              <a:off x="766537" y="2803338"/>
              <a:ext cx="1440001" cy="1439846"/>
            </a:xfrm>
            <a:prstGeom prst="rect">
              <a:avLst/>
            </a:prstGeom>
          </p:spPr>
        </p:pic>
        <p:sp>
          <p:nvSpPr>
            <p:cNvPr id="23" name="Rectangle 22">
              <a:extLst>
                <a:ext uri="{FF2B5EF4-FFF2-40B4-BE49-F238E27FC236}">
                  <a16:creationId xmlns:a16="http://schemas.microsoft.com/office/drawing/2014/main" xmlns=""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8" name="Group 47">
            <a:extLst>
              <a:ext uri="{FF2B5EF4-FFF2-40B4-BE49-F238E27FC236}">
                <a16:creationId xmlns:a16="http://schemas.microsoft.com/office/drawing/2014/main" xmlns="" id="{27931D26-67A8-444A-B7AC-E0A4586C2ACD}"/>
              </a:ext>
            </a:extLst>
          </p:cNvPr>
          <p:cNvGrpSpPr/>
          <p:nvPr/>
        </p:nvGrpSpPr>
        <p:grpSpPr>
          <a:xfrm>
            <a:off x="3300992" y="3730453"/>
            <a:ext cx="1440000" cy="1440003"/>
            <a:chOff x="3300992" y="3730453"/>
            <a:chExt cx="1440000" cy="1440003"/>
          </a:xfrm>
        </p:grpSpPr>
        <p:pic>
          <p:nvPicPr>
            <p:cNvPr id="41" name="Picture 40">
              <a:extLst>
                <a:ext uri="{FF2B5EF4-FFF2-40B4-BE49-F238E27FC236}">
                  <a16:creationId xmlns:a16="http://schemas.microsoft.com/office/drawing/2014/main" xmlns="" id="{A5677721-B342-45A7-AF6A-45F883AD5800}"/>
                </a:ext>
              </a:extLst>
            </p:cNvPr>
            <p:cNvPicPr>
              <a:picLocks noChangeAspect="1"/>
            </p:cNvPicPr>
            <p:nvPr/>
          </p:nvPicPr>
          <p:blipFill rotWithShape="1">
            <a:blip r:embed="rId5"/>
            <a:srcRect l="9128" r="5473"/>
            <a:stretch/>
          </p:blipFill>
          <p:spPr>
            <a:xfrm>
              <a:off x="3300992" y="3730453"/>
              <a:ext cx="1416501" cy="1440003"/>
            </a:xfrm>
            <a:prstGeom prst="rect">
              <a:avLst/>
            </a:prstGeom>
          </p:spPr>
        </p:pic>
        <p:sp>
          <p:nvSpPr>
            <p:cNvPr id="25" name="Rectangle 24">
              <a:extLst>
                <a:ext uri="{FF2B5EF4-FFF2-40B4-BE49-F238E27FC236}">
                  <a16:creationId xmlns:a16="http://schemas.microsoft.com/office/drawing/2014/main" xmlns="" id="{2A15BA60-6DE5-4F2E-97DA-3ADE1F400809}"/>
                </a:ext>
              </a:extLst>
            </p:cNvPr>
            <p:cNvSpPr/>
            <p:nvPr/>
          </p:nvSpPr>
          <p:spPr bwMode="auto">
            <a:xfrm>
              <a:off x="3300992" y="3730456"/>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27" name="Rectangle 26">
            <a:extLst>
              <a:ext uri="{FF2B5EF4-FFF2-40B4-BE49-F238E27FC236}">
                <a16:creationId xmlns:a16="http://schemas.microsoft.com/office/drawing/2014/main" xmlns="" id="{16BD8CDB-FBCB-49A7-9C03-255863FDA37C}"/>
              </a:ext>
            </a:extLst>
          </p:cNvPr>
          <p:cNvSpPr/>
          <p:nvPr/>
        </p:nvSpPr>
        <p:spPr>
          <a:xfrm>
            <a:off x="729570" y="740458"/>
            <a:ext cx="2166839" cy="369332"/>
          </a:xfrm>
          <a:prstGeom prst="rect">
            <a:avLst/>
          </a:prstGeom>
        </p:spPr>
        <p:txBody>
          <a:bodyPr wrap="square">
            <a:spAutoFit/>
          </a:bodyPr>
          <a:lstStyle/>
          <a:p>
            <a:r>
              <a:rPr lang="en-GB" sz="1800" b="1" dirty="0"/>
              <a:t>Geometry </a:t>
            </a:r>
          </a:p>
        </p:txBody>
      </p:sp>
      <p:sp>
        <p:nvSpPr>
          <p:cNvPr id="28" name="Rectangle 27">
            <a:extLst>
              <a:ext uri="{FF2B5EF4-FFF2-40B4-BE49-F238E27FC236}">
                <a16:creationId xmlns:a16="http://schemas.microsoft.com/office/drawing/2014/main" xmlns="" id="{318A607F-8145-402A-89AF-39477C12CF72}"/>
              </a:ext>
            </a:extLst>
          </p:cNvPr>
          <p:cNvSpPr/>
          <p:nvPr/>
        </p:nvSpPr>
        <p:spPr>
          <a:xfrm>
            <a:off x="2875577" y="699180"/>
            <a:ext cx="2166839" cy="369332"/>
          </a:xfrm>
          <a:prstGeom prst="rect">
            <a:avLst/>
          </a:prstGeom>
        </p:spPr>
        <p:txBody>
          <a:bodyPr wrap="square">
            <a:spAutoFit/>
          </a:bodyPr>
          <a:lstStyle/>
          <a:p>
            <a:r>
              <a:rPr lang="en-GB" sz="1800" b="1" dirty="0"/>
              <a:t>Topology  </a:t>
            </a:r>
          </a:p>
        </p:txBody>
      </p:sp>
      <p:grpSp>
        <p:nvGrpSpPr>
          <p:cNvPr id="47" name="Group 46">
            <a:extLst>
              <a:ext uri="{FF2B5EF4-FFF2-40B4-BE49-F238E27FC236}">
                <a16:creationId xmlns:a16="http://schemas.microsoft.com/office/drawing/2014/main" xmlns="" id="{91376391-C01F-4E85-B768-8A818BD080DA}"/>
              </a:ext>
            </a:extLst>
          </p:cNvPr>
          <p:cNvGrpSpPr/>
          <p:nvPr/>
        </p:nvGrpSpPr>
        <p:grpSpPr>
          <a:xfrm>
            <a:off x="4893505" y="1684295"/>
            <a:ext cx="1440764" cy="1440000"/>
            <a:chOff x="4893505" y="1684295"/>
            <a:chExt cx="1440764" cy="1440000"/>
          </a:xfrm>
        </p:grpSpPr>
        <p:pic>
          <p:nvPicPr>
            <p:cNvPr id="5" name="Picture 4">
              <a:extLst>
                <a:ext uri="{FF2B5EF4-FFF2-40B4-BE49-F238E27FC236}">
                  <a16:creationId xmlns:a16="http://schemas.microsoft.com/office/drawing/2014/main" xmlns="" id="{37FD5756-0EF7-4B7C-A297-A57B90440C65}"/>
                </a:ext>
              </a:extLst>
            </p:cNvPr>
            <p:cNvPicPr>
              <a:picLocks noChangeAspect="1"/>
            </p:cNvPicPr>
            <p:nvPr/>
          </p:nvPicPr>
          <p:blipFill rotWithShape="1">
            <a:blip r:embed="rId6"/>
            <a:srcRect l="9573"/>
            <a:stretch/>
          </p:blipFill>
          <p:spPr>
            <a:xfrm>
              <a:off x="4893505" y="1691862"/>
              <a:ext cx="1440764" cy="1422270"/>
            </a:xfrm>
            <a:prstGeom prst="rect">
              <a:avLst/>
            </a:prstGeom>
          </p:spPr>
        </p:pic>
        <p:sp>
          <p:nvSpPr>
            <p:cNvPr id="18" name="Rectangle 17">
              <a:extLst>
                <a:ext uri="{FF2B5EF4-FFF2-40B4-BE49-F238E27FC236}">
                  <a16:creationId xmlns:a16="http://schemas.microsoft.com/office/drawing/2014/main" xmlns="" id="{93E6F6A6-9173-41D4-B483-D7703015C8D5}"/>
                </a:ext>
              </a:extLst>
            </p:cNvPr>
            <p:cNvSpPr/>
            <p:nvPr/>
          </p:nvSpPr>
          <p:spPr bwMode="auto">
            <a:xfrm>
              <a:off x="4893505" y="168429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a16="http://schemas.microsoft.com/office/drawing/2014/main" xmlns="" id="{E37B33BF-D389-45DB-B95F-24D15983863F}"/>
                </a:ext>
              </a:extLst>
            </p:cNvPr>
            <p:cNvSpPr txBox="1"/>
            <p:nvPr/>
          </p:nvSpPr>
          <p:spPr>
            <a:xfrm rot="19072534">
              <a:off x="5431676" y="2273363"/>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6" name="Group 45">
            <a:extLst>
              <a:ext uri="{FF2B5EF4-FFF2-40B4-BE49-F238E27FC236}">
                <a16:creationId xmlns:a16="http://schemas.microsoft.com/office/drawing/2014/main" xmlns="" id="{98B94C06-3B38-461B-9836-F37733FC9D6F}"/>
              </a:ext>
            </a:extLst>
          </p:cNvPr>
          <p:cNvGrpSpPr/>
          <p:nvPr/>
        </p:nvGrpSpPr>
        <p:grpSpPr>
          <a:xfrm>
            <a:off x="6509517" y="1674132"/>
            <a:ext cx="1440388" cy="1457730"/>
            <a:chOff x="6509517" y="1674132"/>
            <a:chExt cx="1440388" cy="1457730"/>
          </a:xfrm>
        </p:grpSpPr>
        <p:pic>
          <p:nvPicPr>
            <p:cNvPr id="17" name="Picture 16">
              <a:extLst>
                <a:ext uri="{FF2B5EF4-FFF2-40B4-BE49-F238E27FC236}">
                  <a16:creationId xmlns:a16="http://schemas.microsoft.com/office/drawing/2014/main" xmlns="" id="{C3947B42-8065-4D0D-9845-588B3953A0EF}"/>
                </a:ext>
              </a:extLst>
            </p:cNvPr>
            <p:cNvPicPr>
              <a:picLocks noChangeAspect="1"/>
            </p:cNvPicPr>
            <p:nvPr/>
          </p:nvPicPr>
          <p:blipFill rotWithShape="1">
            <a:blip r:embed="rId7"/>
            <a:srcRect l="19161" t="22178"/>
            <a:stretch/>
          </p:blipFill>
          <p:spPr>
            <a:xfrm>
              <a:off x="6509517" y="1674132"/>
              <a:ext cx="1440388" cy="1457730"/>
            </a:xfrm>
            <a:prstGeom prst="rect">
              <a:avLst/>
            </a:prstGeom>
          </p:spPr>
        </p:pic>
        <p:sp>
          <p:nvSpPr>
            <p:cNvPr id="29" name="Rectangle 28">
              <a:extLst>
                <a:ext uri="{FF2B5EF4-FFF2-40B4-BE49-F238E27FC236}">
                  <a16:creationId xmlns:a16="http://schemas.microsoft.com/office/drawing/2014/main" xmlns="" id="{B00F2A73-EFBD-46D8-AE7B-6B4A8330101E}"/>
                </a:ext>
              </a:extLst>
            </p:cNvPr>
            <p:cNvSpPr/>
            <p:nvPr/>
          </p:nvSpPr>
          <p:spPr bwMode="auto">
            <a:xfrm>
              <a:off x="6509517" y="1691862"/>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31" name="TextBox 30">
              <a:extLst>
                <a:ext uri="{FF2B5EF4-FFF2-40B4-BE49-F238E27FC236}">
                  <a16:creationId xmlns:a16="http://schemas.microsoft.com/office/drawing/2014/main" xmlns="" id="{A25D2334-A362-4910-8F68-BE8EE3E2903F}"/>
                </a:ext>
              </a:extLst>
            </p:cNvPr>
            <p:cNvSpPr txBox="1"/>
            <p:nvPr/>
          </p:nvSpPr>
          <p:spPr>
            <a:xfrm rot="19072534">
              <a:off x="7363776" y="1880009"/>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5" name="Group 44">
            <a:extLst>
              <a:ext uri="{FF2B5EF4-FFF2-40B4-BE49-F238E27FC236}">
                <a16:creationId xmlns:a16="http://schemas.microsoft.com/office/drawing/2014/main" xmlns="" id="{E5BFE29E-2F8F-4A6E-8DAB-DAA7BD7802DF}"/>
              </a:ext>
            </a:extLst>
          </p:cNvPr>
          <p:cNvGrpSpPr/>
          <p:nvPr/>
        </p:nvGrpSpPr>
        <p:grpSpPr>
          <a:xfrm>
            <a:off x="3277493" y="1697646"/>
            <a:ext cx="1440000" cy="1440000"/>
            <a:chOff x="3277493" y="1697646"/>
            <a:chExt cx="1440000" cy="1440000"/>
          </a:xfrm>
        </p:grpSpPr>
        <p:pic>
          <p:nvPicPr>
            <p:cNvPr id="34" name="Picture 33">
              <a:extLst>
                <a:ext uri="{FF2B5EF4-FFF2-40B4-BE49-F238E27FC236}">
                  <a16:creationId xmlns:a16="http://schemas.microsoft.com/office/drawing/2014/main" xmlns="" id="{38AEAA83-C624-485A-93F0-3ECC4DFB2B83}"/>
                </a:ext>
              </a:extLst>
            </p:cNvPr>
            <p:cNvPicPr>
              <a:picLocks noChangeAspect="1"/>
            </p:cNvPicPr>
            <p:nvPr/>
          </p:nvPicPr>
          <p:blipFill rotWithShape="1">
            <a:blip r:embed="rId8"/>
            <a:srcRect l="16591" t="27433" r="12609" b="15271"/>
            <a:stretch/>
          </p:blipFill>
          <p:spPr>
            <a:xfrm>
              <a:off x="3300992" y="1715254"/>
              <a:ext cx="1416501" cy="1398878"/>
            </a:xfrm>
            <a:prstGeom prst="rect">
              <a:avLst/>
            </a:prstGeom>
          </p:spPr>
        </p:pic>
        <p:sp>
          <p:nvSpPr>
            <p:cNvPr id="19" name="Rectangle 18">
              <a:extLst>
                <a:ext uri="{FF2B5EF4-FFF2-40B4-BE49-F238E27FC236}">
                  <a16:creationId xmlns:a16="http://schemas.microsoft.com/office/drawing/2014/main" xmlns="" id="{7DBC441E-6774-4EF8-B5C8-4320134A5962}"/>
                </a:ext>
              </a:extLst>
            </p:cNvPr>
            <p:cNvSpPr/>
            <p:nvPr/>
          </p:nvSpPr>
          <p:spPr bwMode="auto">
            <a:xfrm>
              <a:off x="3277493" y="1697646"/>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33" name="TextBox 32">
              <a:extLst>
                <a:ext uri="{FF2B5EF4-FFF2-40B4-BE49-F238E27FC236}">
                  <a16:creationId xmlns:a16="http://schemas.microsoft.com/office/drawing/2014/main" xmlns="" id="{03CBA04A-4B12-426D-9A89-A7EA46C68838}"/>
                </a:ext>
              </a:extLst>
            </p:cNvPr>
            <p:cNvSpPr txBox="1"/>
            <p:nvPr/>
          </p:nvSpPr>
          <p:spPr>
            <a:xfrm rot="19072534">
              <a:off x="3753032" y="2137497"/>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37" name="Group 36">
            <a:extLst>
              <a:ext uri="{FF2B5EF4-FFF2-40B4-BE49-F238E27FC236}">
                <a16:creationId xmlns:a16="http://schemas.microsoft.com/office/drawing/2014/main" xmlns="" id="{356B675A-302B-4803-9A4F-C918C5416B68}"/>
              </a:ext>
            </a:extLst>
          </p:cNvPr>
          <p:cNvGrpSpPr/>
          <p:nvPr/>
        </p:nvGrpSpPr>
        <p:grpSpPr>
          <a:xfrm>
            <a:off x="6486018" y="3723178"/>
            <a:ext cx="1440001" cy="1440001"/>
            <a:chOff x="6486018" y="3723178"/>
            <a:chExt cx="1440001" cy="1440001"/>
          </a:xfrm>
        </p:grpSpPr>
        <p:pic>
          <p:nvPicPr>
            <p:cNvPr id="35" name="Picture 34">
              <a:extLst>
                <a:ext uri="{FF2B5EF4-FFF2-40B4-BE49-F238E27FC236}">
                  <a16:creationId xmlns:a16="http://schemas.microsoft.com/office/drawing/2014/main" xmlns="" id="{F45627FC-5DA8-4B4C-9C2D-A9208219E970}"/>
                </a:ext>
              </a:extLst>
            </p:cNvPr>
            <p:cNvPicPr>
              <a:picLocks noChangeAspect="1"/>
            </p:cNvPicPr>
            <p:nvPr/>
          </p:nvPicPr>
          <p:blipFill rotWithShape="1">
            <a:blip r:embed="rId9"/>
            <a:srcRect l="2532" r="1565"/>
            <a:stretch/>
          </p:blipFill>
          <p:spPr>
            <a:xfrm>
              <a:off x="6486019" y="3733483"/>
              <a:ext cx="1440000" cy="1429696"/>
            </a:xfrm>
            <a:prstGeom prst="rect">
              <a:avLst/>
            </a:prstGeom>
          </p:spPr>
        </p:pic>
        <p:sp>
          <p:nvSpPr>
            <p:cNvPr id="36" name="Rectangle 35">
              <a:extLst>
                <a:ext uri="{FF2B5EF4-FFF2-40B4-BE49-F238E27FC236}">
                  <a16:creationId xmlns:a16="http://schemas.microsoft.com/office/drawing/2014/main" xmlns="" id="{BBD72949-FB77-41A3-98DB-46D4738FC9A6}"/>
                </a:ext>
              </a:extLst>
            </p:cNvPr>
            <p:cNvSpPr/>
            <p:nvPr/>
          </p:nvSpPr>
          <p:spPr bwMode="auto">
            <a:xfrm>
              <a:off x="7699799" y="4204999"/>
              <a:ext cx="226219" cy="2187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a16="http://schemas.microsoft.com/office/drawing/2014/main" xmlns="" id="{3325B07C-2B07-4704-9EEA-1E6607ADC55E}"/>
                </a:ext>
              </a:extLst>
            </p:cNvPr>
            <p:cNvSpPr/>
            <p:nvPr/>
          </p:nvSpPr>
          <p:spPr bwMode="auto">
            <a:xfrm>
              <a:off x="6486018"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Tree>
    <p:extLst>
      <p:ext uri="{BB962C8B-B14F-4D97-AF65-F5344CB8AC3E}">
        <p14:creationId xmlns:p14="http://schemas.microsoft.com/office/powerpoint/2010/main" val="3497897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2BCBE01-5788-4B45-A7D0-3F5B23FB46AF}"/>
              </a:ext>
            </a:extLst>
          </p:cNvPr>
          <p:cNvPicPr>
            <a:picLocks noChangeAspect="1"/>
          </p:cNvPicPr>
          <p:nvPr/>
        </p:nvPicPr>
        <p:blipFill>
          <a:blip r:embed="rId2"/>
          <a:stretch>
            <a:fillRect/>
          </a:stretch>
        </p:blipFill>
        <p:spPr>
          <a:xfrm>
            <a:off x="783873" y="709613"/>
            <a:ext cx="2894810" cy="3878593"/>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xmlns="" id="{79D2CE86-9490-4BF0-ABA1-C7B0B2D4AD6E}"/>
              </a:ext>
            </a:extLst>
          </p:cNvPr>
          <p:cNvSpPr/>
          <p:nvPr/>
        </p:nvSpPr>
        <p:spPr>
          <a:xfrm>
            <a:off x="5345113" y="709613"/>
            <a:ext cx="4951412" cy="4339650"/>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memory QGIS layer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unlinks layer </a:t>
            </a:r>
            <a:r>
              <a:rPr lang="en-GB" sz="1200" dirty="0">
                <a:solidFill>
                  <a:srgbClr val="24292E"/>
                </a:solidFill>
                <a:latin typeface="Arial" panose="020B0604020202020204" pitchFamily="34" charset="0"/>
                <a:cs typeface="Arial" panose="020B0604020202020204" pitchFamily="34" charset="0"/>
              </a:rPr>
              <a:t>There is an option to create a memory unlinks layer where the lines of the input layer cross. However, unlinks should be verified by the user as RCL may represent differently unlinked lines.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Info</a:t>
            </a:r>
            <a:r>
              <a:rPr lang="en-GB" sz="1200" dirty="0">
                <a:solidFill>
                  <a:srgbClr val="24292E"/>
                </a:solidFill>
                <a:latin typeface="Arial" panose="020B0604020202020204" pitchFamily="34" charset="0"/>
                <a:cs typeface="Arial" panose="020B0604020202020204" pitchFamily="34" charset="0"/>
              </a:rPr>
              <a:t> See which topological errors are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a16="http://schemas.microsoft.com/office/drawing/2014/main" xmlns="" id="{86C6530D-C771-419F-99DB-B7C805554B07}"/>
              </a:ext>
            </a:extLst>
          </p:cNvPr>
          <p:cNvCxnSpPr>
            <a:cxnSpLocks/>
          </p:cNvCxnSpPr>
          <p:nvPr/>
        </p:nvCxnSpPr>
        <p:spPr bwMode="auto">
          <a:xfrm>
            <a:off x="1324303" y="4403834"/>
            <a:ext cx="3134256" cy="184372"/>
          </a:xfrm>
          <a:prstGeom prst="bentConnector4">
            <a:avLst>
              <a:gd name="adj1" fmla="val 377"/>
              <a:gd name="adj2" fmla="val 480516"/>
            </a:avLst>
          </a:prstGeom>
          <a:solidFill>
            <a:schemeClr val="accent1"/>
          </a:solidFill>
          <a:ln w="19050" cap="flat" cmpd="sng" algn="ctr">
            <a:solidFill>
              <a:srgbClr val="0072D6"/>
            </a:solidFill>
            <a:prstDash val="solid"/>
            <a:round/>
            <a:headEnd type="none" w="med" len="med"/>
            <a:tailEnd type="triangle"/>
          </a:ln>
          <a:effectLst/>
        </p:spPr>
      </p:cxnSp>
      <p:pic>
        <p:nvPicPr>
          <p:cNvPr id="14" name="Picture 13">
            <a:extLst>
              <a:ext uri="{FF2B5EF4-FFF2-40B4-BE49-F238E27FC236}">
                <a16:creationId xmlns:a16="http://schemas.microsoft.com/office/drawing/2014/main" xmlns="" id="{A5CFB32B-4463-47BF-9239-93A03D7EA592}"/>
              </a:ext>
            </a:extLst>
          </p:cNvPr>
          <p:cNvPicPr>
            <a:picLocks noChangeAspect="1"/>
          </p:cNvPicPr>
          <p:nvPr/>
        </p:nvPicPr>
        <p:blipFill>
          <a:blip r:embed="rId3"/>
          <a:stretch>
            <a:fillRect/>
          </a:stretch>
        </p:blipFill>
        <p:spPr>
          <a:xfrm>
            <a:off x="3768725" y="1797381"/>
            <a:ext cx="1362075" cy="2790825"/>
          </a:xfrm>
          <a:prstGeom prst="rect">
            <a:avLst/>
          </a:prstGeom>
        </p:spPr>
      </p:pic>
    </p:spTree>
    <p:extLst>
      <p:ext uri="{BB962C8B-B14F-4D97-AF65-F5344CB8AC3E}">
        <p14:creationId xmlns:p14="http://schemas.microsoft.com/office/powerpoint/2010/main" val="3457103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15" name="Picture 14">
            <a:extLst>
              <a:ext uri="{FF2B5EF4-FFF2-40B4-BE49-F238E27FC236}">
                <a16:creationId xmlns:a16="http://schemas.microsoft.com/office/drawing/2014/main" xmlns="" id="{C94A8E7C-2EAE-4795-AE92-F0040ED9E926}"/>
              </a:ext>
            </a:extLst>
          </p:cNvPr>
          <p:cNvPicPr>
            <a:picLocks noChangeAspect="1"/>
          </p:cNvPicPr>
          <p:nvPr/>
        </p:nvPicPr>
        <p:blipFill>
          <a:blip r:embed="rId2"/>
          <a:stretch>
            <a:fillRect/>
          </a:stretch>
        </p:blipFill>
        <p:spPr>
          <a:xfrm>
            <a:off x="818220" y="709612"/>
            <a:ext cx="4067688" cy="2876009"/>
          </a:xfrm>
          <a:prstGeom prst="rect">
            <a:avLst/>
          </a:prstGeom>
        </p:spPr>
      </p:pic>
      <p:pic>
        <p:nvPicPr>
          <p:cNvPr id="16" name="Picture 15">
            <a:extLst>
              <a:ext uri="{FF2B5EF4-FFF2-40B4-BE49-F238E27FC236}">
                <a16:creationId xmlns:a16="http://schemas.microsoft.com/office/drawing/2014/main" xmlns="" id="{66D77CA2-766F-43EA-83BF-6B6A2EDE5D15}"/>
              </a:ext>
            </a:extLst>
          </p:cNvPr>
          <p:cNvPicPr>
            <a:picLocks noChangeAspect="1"/>
          </p:cNvPicPr>
          <p:nvPr/>
        </p:nvPicPr>
        <p:blipFill>
          <a:blip r:embed="rId3"/>
          <a:stretch>
            <a:fillRect/>
          </a:stretch>
        </p:blipFill>
        <p:spPr>
          <a:xfrm>
            <a:off x="818219" y="3772946"/>
            <a:ext cx="2954995" cy="1911448"/>
          </a:xfrm>
          <a:prstGeom prst="rect">
            <a:avLst/>
          </a:prstGeom>
        </p:spPr>
      </p:pic>
      <p:sp>
        <p:nvSpPr>
          <p:cNvPr id="5" name="Rectangle 4">
            <a:extLst>
              <a:ext uri="{FF2B5EF4-FFF2-40B4-BE49-F238E27FC236}">
                <a16:creationId xmlns:a16="http://schemas.microsoft.com/office/drawing/2014/main" xmlns="" id="{A60245CC-A101-433E-8003-F4959B8D6D86}"/>
              </a:ext>
            </a:extLst>
          </p:cNvPr>
          <p:cNvSpPr/>
          <p:nvPr/>
        </p:nvSpPr>
        <p:spPr>
          <a:xfrm>
            <a:off x="5345113" y="709613"/>
            <a:ext cx="4951412" cy="2677656"/>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Shapefile </a:t>
            </a: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Save output file: </a:t>
            </a:r>
            <a:r>
              <a:rPr lang="en-GB" sz="1200" dirty="0">
                <a:solidFill>
                  <a:srgbClr val="24292E"/>
                </a:solidFill>
                <a:latin typeface="Arial" panose="020B0604020202020204" pitchFamily="34" charset="0"/>
                <a:cs typeface="Arial" panose="020B0604020202020204" pitchFamily="34" charset="0"/>
              </a:rPr>
              <a:t>Select the location you wish to save the cleaned shapefile. </a:t>
            </a:r>
          </a:p>
          <a:p>
            <a:endParaRPr lang="en-GB" sz="1200" dirty="0">
              <a:solidFill>
                <a:srgbClr val="24292E"/>
              </a:solidFill>
              <a:latin typeface="Arial" panose="020B0604020202020204" pitchFamily="34" charset="0"/>
              <a:cs typeface="Arial" panose="020B0604020202020204" pitchFamily="34" charset="0"/>
            </a:endParaRPr>
          </a:p>
          <a:p>
            <a:endParaRPr lang="en-GB" sz="1200" dirty="0">
              <a:solidFill>
                <a:srgbClr val="24292E"/>
              </a:solidFill>
              <a:latin typeface="Arial" panose="020B0604020202020204" pitchFamily="34" charset="0"/>
              <a:cs typeface="Arial" panose="020B0604020202020204" pitchFamily="34" charset="0"/>
            </a:endParaRPr>
          </a:p>
          <a:p>
            <a:r>
              <a:rPr lang="en-GB" sz="1200" b="1" dirty="0" err="1">
                <a:solidFill>
                  <a:srgbClr val="24292E"/>
                </a:solidFill>
                <a:latin typeface="Arial" panose="020B0604020202020204" pitchFamily="34" charset="0"/>
                <a:cs typeface="Arial" panose="020B0604020202020204" pitchFamily="34" charset="0"/>
              </a:rPr>
              <a:t>PostGIS</a:t>
            </a:r>
            <a:r>
              <a:rPr lang="en-GB" sz="1200" b="1" dirty="0">
                <a:solidFill>
                  <a:srgbClr val="24292E"/>
                </a:solidFill>
                <a:latin typeface="Arial" panose="020B0604020202020204" pitchFamily="34" charset="0"/>
                <a:cs typeface="Arial" panose="020B0604020202020204" pitchFamily="34" charset="0"/>
              </a:rPr>
              <a:t> layer </a:t>
            </a:r>
          </a:p>
          <a:p>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Database</a:t>
            </a:r>
            <a:r>
              <a:rPr lang="en-GB" sz="1200" dirty="0">
                <a:solidFill>
                  <a:srgbClr val="24292E"/>
                </a:solidFill>
                <a:latin typeface="Arial" panose="020B0604020202020204" pitchFamily="34" charset="0"/>
                <a:cs typeface="Arial" panose="020B0604020202020204" pitchFamily="34" charset="0"/>
              </a:rPr>
              <a:t> Select the database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Schema</a:t>
            </a:r>
            <a:r>
              <a:rPr lang="en-GB" sz="1200" dirty="0">
                <a:solidFill>
                  <a:srgbClr val="24292E"/>
                </a:solidFill>
                <a:latin typeface="Arial" panose="020B0604020202020204" pitchFamily="34" charset="0"/>
                <a:cs typeface="Arial" panose="020B0604020202020204" pitchFamily="34" charset="0"/>
              </a:rPr>
              <a:t> Select the schema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Table name </a:t>
            </a:r>
            <a:r>
              <a:rPr lang="en-GB" sz="1200" dirty="0">
                <a:solidFill>
                  <a:srgbClr val="24292E"/>
                </a:solidFill>
                <a:latin typeface="Arial" panose="020B0604020202020204" pitchFamily="34" charset="0"/>
                <a:cs typeface="Arial" panose="020B0604020202020204" pitchFamily="34" charset="0"/>
              </a:rPr>
              <a:t>Specify the table name of the cleaned layer or leave it as default (‘cleaned’)</a:t>
            </a:r>
            <a:endParaRPr lang="en-GB" sz="1200" b="0" i="0" dirty="0">
              <a:solidFill>
                <a:srgbClr val="24292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51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Who we are</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Jorge Gil </a:t>
            </a:r>
            <a:r>
              <a:rPr lang="en-GB" sz="1400" dirty="0">
                <a:latin typeface="Gill Sans"/>
                <a:cs typeface="Gill Sans"/>
              </a:rPr>
              <a:t>MSc, PhD</a:t>
            </a:r>
          </a:p>
          <a:p>
            <a:pPr>
              <a:lnSpc>
                <a:spcPct val="150000"/>
              </a:lnSpc>
            </a:pPr>
            <a:r>
              <a:rPr lang="en-GB" sz="1400" dirty="0">
                <a:latin typeface="Gill Sans"/>
                <a:cs typeface="Gill Sans"/>
              </a:rPr>
              <a:t>Researcher UCL, Chalmers, TU Delft</a:t>
            </a:r>
          </a:p>
          <a:p>
            <a:pPr>
              <a:lnSpc>
                <a:spcPct val="150000"/>
              </a:lnSpc>
            </a:pPr>
            <a:r>
              <a:rPr lang="en-GB" sz="1400" dirty="0">
                <a:latin typeface="Gill Sans"/>
                <a:cs typeface="Gill Sans"/>
              </a:rPr>
              <a:t>Open Source GIS consultant and developer</a:t>
            </a:r>
          </a:p>
          <a:p>
            <a:pPr>
              <a:lnSpc>
                <a:spcPct val="150000"/>
              </a:lnSpc>
            </a:pPr>
            <a:r>
              <a:rPr lang="en-GB" sz="1400" i="1" dirty="0">
                <a:latin typeface="Gill Sans"/>
                <a:cs typeface="Gill Sans"/>
              </a:rPr>
              <a:t>Author ‘Space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Abhimanyu</a:t>
            </a:r>
            <a:r>
              <a:rPr lang="en-GB" sz="1400" b="1" dirty="0">
                <a:latin typeface="Gill Sans"/>
                <a:cs typeface="Gill Sans"/>
              </a:rPr>
              <a:t> </a:t>
            </a:r>
            <a:r>
              <a:rPr lang="en-GB" sz="1400" b="1" dirty="0" err="1">
                <a:latin typeface="Gill Sans"/>
                <a:cs typeface="Gill Sans"/>
              </a:rPr>
              <a:t>Acharya</a:t>
            </a:r>
            <a:r>
              <a:rPr lang="en-GB" sz="1400" b="1" dirty="0">
                <a:latin typeface="Gill Sans"/>
                <a:cs typeface="Gill Sans"/>
              </a:rPr>
              <a:t> </a:t>
            </a:r>
            <a:r>
              <a:rPr lang="en-GB" sz="1400" dirty="0">
                <a:latin typeface="Gill Sans"/>
                <a:cs typeface="Gill Sans"/>
              </a:rPr>
              <a:t>MSc?</a:t>
            </a:r>
          </a:p>
          <a:p>
            <a:pPr>
              <a:lnSpc>
                <a:spcPct val="150000"/>
              </a:lnSpc>
            </a:pPr>
            <a:r>
              <a:rPr lang="en-GB" sz="1400" dirty="0">
                <a:latin typeface="Gill Sans"/>
                <a:cs typeface="Gill Sans"/>
              </a:rPr>
              <a:t>Associate,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Ioanna Kolovou </a:t>
            </a:r>
            <a:r>
              <a:rPr lang="en-GB" sz="1400" dirty="0" err="1">
                <a:latin typeface="Gill Sans"/>
                <a:cs typeface="Gill Sans"/>
              </a:rPr>
              <a:t>MRes</a:t>
            </a:r>
            <a:endParaRPr lang="en-GB" sz="1400" dirty="0">
              <a:latin typeface="Gill Sans"/>
              <a:cs typeface="Gill Sans"/>
            </a:endParaRPr>
          </a:p>
          <a:p>
            <a:pPr>
              <a:lnSpc>
                <a:spcPct val="150000"/>
              </a:lnSpc>
            </a:pPr>
            <a:r>
              <a:rPr lang="en-GB" sz="1400" dirty="0">
                <a:latin typeface="Gill Sans"/>
                <a:cs typeface="Gill Sans"/>
              </a:rPr>
              <a:t>Consultant,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Stephen Law</a:t>
            </a:r>
            <a:r>
              <a:rPr lang="en-GB" sz="1400" dirty="0">
                <a:latin typeface="Gill Sans"/>
                <a:cs typeface="Gill Sans"/>
              </a:rPr>
              <a:t> MSc, PhD</a:t>
            </a:r>
          </a:p>
          <a:p>
            <a:pPr>
              <a:lnSpc>
                <a:spcPct val="150000"/>
              </a:lnSpc>
            </a:pPr>
            <a:r>
              <a:rPr lang="en-GB" sz="1400" dirty="0">
                <a:latin typeface="Gill Sans"/>
                <a:cs typeface="Gill Sans"/>
              </a:rPr>
              <a:t>Researcher Turing Institute, UCL</a:t>
            </a:r>
          </a:p>
          <a:p>
            <a:pPr>
              <a:lnSpc>
                <a:spcPct val="150000"/>
              </a:lnSpc>
            </a:pPr>
            <a:r>
              <a:rPr lang="en-GB" sz="1400" dirty="0">
                <a:latin typeface="Gill Sans"/>
                <a:cs typeface="Gill Sans"/>
              </a:rPr>
              <a:t>Associate, Space Syntax Ltd</a:t>
            </a: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a:t>
            </a:r>
            <a:r>
              <a:rPr lang="en-GB" dirty="0" smtClean="0">
                <a:solidFill>
                  <a:srgbClr val="FF6600"/>
                </a:solidFill>
                <a:latin typeface="Gill Sans"/>
                <a:cs typeface="Gill Sans"/>
              </a:rPr>
              <a:t>cleaning</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9"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50"/>
          </a:xfrm>
          <a:prstGeom prst="rect">
            <a:avLst/>
          </a:prstGeom>
        </p:spPr>
      </p:pic>
      <p:sp>
        <p:nvSpPr>
          <p:cNvPr id="10" name="Rectangle 9"/>
          <p:cNvSpPr/>
          <p:nvPr/>
        </p:nvSpPr>
        <p:spPr>
          <a:xfrm>
            <a:off x="797825" y="4972864"/>
            <a:ext cx="518366" cy="276999"/>
          </a:xfrm>
          <a:prstGeom prst="rect">
            <a:avLst/>
          </a:prstGeom>
        </p:spPr>
        <p:txBody>
          <a:bodyPr wrap="none">
            <a:spAutoFit/>
          </a:bodyPr>
          <a:lstStyle/>
          <a:p>
            <a:r>
              <a:rPr lang="en-US" sz="1200" dirty="0" smtClean="0"/>
              <a:t>input</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518366" cy="276999"/>
          </a:xfrm>
          <a:prstGeom prst="rect">
            <a:avLst/>
          </a:prstGeom>
        </p:spPr>
        <p:txBody>
          <a:bodyPr wrap="none">
            <a:spAutoFit/>
          </a:bodyPr>
          <a:lstStyle/>
          <a:p>
            <a:r>
              <a:rPr lang="en-US" sz="1200" dirty="0" smtClean="0"/>
              <a:t>input</a:t>
            </a:r>
            <a:endParaRPr lang="en-US" sz="1200" dirty="0"/>
          </a:p>
        </p:txBody>
      </p:sp>
    </p:spTree>
    <p:extLst>
      <p:ext uri="{BB962C8B-B14F-4D97-AF65-F5344CB8AC3E}">
        <p14:creationId xmlns:p14="http://schemas.microsoft.com/office/powerpoint/2010/main" val="1697160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a:t>
            </a:r>
            <a:r>
              <a:rPr lang="en-GB" dirty="0" smtClean="0">
                <a:solidFill>
                  <a:srgbClr val="FF6600"/>
                </a:solidFill>
                <a:latin typeface="Gill Sans"/>
                <a:cs typeface="Gill Sans"/>
              </a:rPr>
              <a:t>cleaning</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8"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49"/>
          </a:xfrm>
          <a:prstGeom prst="rect">
            <a:avLst/>
          </a:prstGeom>
        </p:spPr>
      </p:pic>
      <p:sp>
        <p:nvSpPr>
          <p:cNvPr id="10" name="Rectangle 9"/>
          <p:cNvSpPr/>
          <p:nvPr/>
        </p:nvSpPr>
        <p:spPr>
          <a:xfrm>
            <a:off x="797825" y="4972864"/>
            <a:ext cx="586519" cy="276999"/>
          </a:xfrm>
          <a:prstGeom prst="rect">
            <a:avLst/>
          </a:prstGeom>
        </p:spPr>
        <p:txBody>
          <a:bodyPr wrap="none">
            <a:spAutoFit/>
          </a:bodyPr>
          <a:lstStyle/>
          <a:p>
            <a:r>
              <a:rPr lang="en-US" sz="1200" dirty="0" smtClean="0"/>
              <a:t>errors</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586519" cy="276999"/>
          </a:xfrm>
          <a:prstGeom prst="rect">
            <a:avLst/>
          </a:prstGeom>
        </p:spPr>
        <p:txBody>
          <a:bodyPr wrap="none">
            <a:spAutoFit/>
          </a:bodyPr>
          <a:lstStyle/>
          <a:p>
            <a:r>
              <a:rPr lang="en-US" sz="1200" dirty="0" smtClean="0"/>
              <a:t>errors</a:t>
            </a:r>
            <a:endParaRPr lang="en-US" sz="1200" dirty="0"/>
          </a:p>
        </p:txBody>
      </p:sp>
    </p:spTree>
    <p:extLst>
      <p:ext uri="{BB962C8B-B14F-4D97-AF65-F5344CB8AC3E}">
        <p14:creationId xmlns:p14="http://schemas.microsoft.com/office/powerpoint/2010/main" val="3773208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a:t>
            </a:r>
            <a:r>
              <a:rPr lang="en-GB" dirty="0" smtClean="0">
                <a:solidFill>
                  <a:srgbClr val="FF6600"/>
                </a:solidFill>
                <a:latin typeface="Gill Sans"/>
                <a:cs typeface="Gill Sans"/>
              </a:rPr>
              <a:t>cleaning</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8"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49"/>
          </a:xfrm>
          <a:prstGeom prst="rect">
            <a:avLst/>
          </a:prstGeom>
        </p:spPr>
      </p:pic>
      <p:sp>
        <p:nvSpPr>
          <p:cNvPr id="10" name="Rectangle 9"/>
          <p:cNvSpPr/>
          <p:nvPr/>
        </p:nvSpPr>
        <p:spPr>
          <a:xfrm>
            <a:off x="797825" y="4972864"/>
            <a:ext cx="612517" cy="276999"/>
          </a:xfrm>
          <a:prstGeom prst="rect">
            <a:avLst/>
          </a:prstGeom>
        </p:spPr>
        <p:txBody>
          <a:bodyPr wrap="none">
            <a:spAutoFit/>
          </a:bodyPr>
          <a:lstStyle/>
          <a:p>
            <a:r>
              <a:rPr lang="en-US" sz="1200" dirty="0" smtClean="0"/>
              <a:t>output</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612517" cy="276999"/>
          </a:xfrm>
          <a:prstGeom prst="rect">
            <a:avLst/>
          </a:prstGeom>
        </p:spPr>
        <p:txBody>
          <a:bodyPr wrap="none">
            <a:spAutoFit/>
          </a:bodyPr>
          <a:lstStyle/>
          <a:p>
            <a:r>
              <a:rPr lang="en-US" sz="1200" dirty="0" smtClean="0"/>
              <a:t>output</a:t>
            </a:r>
            <a:endParaRPr lang="en-US" sz="1200" dirty="0"/>
          </a:p>
        </p:txBody>
      </p:sp>
    </p:spTree>
    <p:extLst>
      <p:ext uri="{BB962C8B-B14F-4D97-AF65-F5344CB8AC3E}">
        <p14:creationId xmlns:p14="http://schemas.microsoft.com/office/powerpoint/2010/main" val="1299201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simplification</a:t>
            </a:r>
            <a:endParaRPr lang="en-US" dirty="0">
              <a:solidFill>
                <a:srgbClr val="FF6600"/>
              </a:solidFill>
              <a:latin typeface="Gill Sans"/>
              <a:cs typeface="Gill Sans"/>
            </a:endParaRPr>
          </a:p>
        </p:txBody>
      </p:sp>
      <p:sp>
        <p:nvSpPr>
          <p:cNvPr id="2" name="Rectangle 1"/>
          <p:cNvSpPr/>
          <p:nvPr/>
        </p:nvSpPr>
        <p:spPr>
          <a:xfrm>
            <a:off x="793750" y="4624041"/>
            <a:ext cx="5346700" cy="400110"/>
          </a:xfrm>
          <a:prstGeom prst="rect">
            <a:avLst/>
          </a:prstGeom>
        </p:spPr>
        <p:txBody>
          <a:bodyPr>
            <a:spAutoFit/>
          </a:bodyPr>
          <a:lstStyle/>
          <a:p>
            <a:r>
              <a:rPr lang="en-US" sz="1000" dirty="0" smtClean="0">
                <a:solidFill>
                  <a:schemeClr val="bg1">
                    <a:lumMod val="50000"/>
                  </a:schemeClr>
                </a:solidFill>
              </a:rPr>
              <a:t>Source: https</a:t>
            </a:r>
            <a:r>
              <a:rPr lang="en-US" sz="1000" dirty="0">
                <a:solidFill>
                  <a:schemeClr val="bg1">
                    <a:lumMod val="50000"/>
                  </a:schemeClr>
                </a:solidFill>
              </a:rPr>
              <a:t>://</a:t>
            </a:r>
            <a:r>
              <a:rPr lang="en-US" sz="1000" dirty="0" err="1">
                <a:solidFill>
                  <a:schemeClr val="bg1">
                    <a:lumMod val="50000"/>
                  </a:schemeClr>
                </a:solidFill>
              </a:rPr>
              <a:t>www.researchgate.net</a:t>
            </a:r>
            <a:r>
              <a:rPr lang="en-US" sz="1000" dirty="0">
                <a:solidFill>
                  <a:schemeClr val="bg1">
                    <a:lumMod val="50000"/>
                  </a:schemeClr>
                </a:solidFill>
              </a:rPr>
              <a:t>/figure/260758647_fig6_Figure-6-Simplification-of-a-polygonal-curve-with-the-Douglas-Peucker-algorithm-A</a:t>
            </a:r>
          </a:p>
        </p:txBody>
      </p:sp>
      <p:pic>
        <p:nvPicPr>
          <p:cNvPr id="5" name="Picture 4" descr="Figure-6-Simplification-of-a-polygonal-curve-with-the-Douglas-Peucker-algorithm-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1522413"/>
            <a:ext cx="5270500" cy="2997200"/>
          </a:xfrm>
          <a:prstGeom prst="rect">
            <a:avLst/>
          </a:prstGeom>
        </p:spPr>
      </p:pic>
      <p:sp>
        <p:nvSpPr>
          <p:cNvPr id="8" name="Rectangle 7"/>
          <p:cNvSpPr/>
          <p:nvPr/>
        </p:nvSpPr>
        <p:spPr>
          <a:xfrm>
            <a:off x="810525" y="1019389"/>
            <a:ext cx="3271749" cy="276999"/>
          </a:xfrm>
          <a:prstGeom prst="rect">
            <a:avLst/>
          </a:prstGeom>
        </p:spPr>
        <p:txBody>
          <a:bodyPr wrap="none">
            <a:spAutoFit/>
          </a:bodyPr>
          <a:lstStyle/>
          <a:p>
            <a:r>
              <a:rPr lang="en-US" sz="1200" b="1" dirty="0" smtClean="0"/>
              <a:t>Douglas-</a:t>
            </a:r>
            <a:r>
              <a:rPr lang="en-US" sz="1200" b="1" dirty="0" err="1" smtClean="0"/>
              <a:t>Peucker</a:t>
            </a:r>
            <a:r>
              <a:rPr lang="en-US" sz="1200" b="1" dirty="0" smtClean="0"/>
              <a:t> </a:t>
            </a:r>
            <a:r>
              <a:rPr lang="en-US" sz="1200" b="1" dirty="0" err="1" smtClean="0"/>
              <a:t>generalisation</a:t>
            </a:r>
            <a:r>
              <a:rPr lang="en-US" sz="1200" b="1" dirty="0" smtClean="0"/>
              <a:t> algorithm</a:t>
            </a:r>
            <a:endParaRPr lang="en-US" sz="1200" b="1" dirty="0"/>
          </a:p>
        </p:txBody>
      </p:sp>
    </p:spTree>
    <p:extLst>
      <p:ext uri="{BB962C8B-B14F-4D97-AF65-F5344CB8AC3E}">
        <p14:creationId xmlns:p14="http://schemas.microsoft.com/office/powerpoint/2010/main" val="2425026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simplification</a:t>
            </a:r>
            <a:endParaRPr lang="en-US" dirty="0">
              <a:solidFill>
                <a:srgbClr val="FF6600"/>
              </a:solidFill>
              <a:latin typeface="Gill Sans"/>
              <a:cs typeface="Gill Sans"/>
            </a:endParaRPr>
          </a:p>
        </p:txBody>
      </p:sp>
      <p:sp>
        <p:nvSpPr>
          <p:cNvPr id="8" name="Rectangle 7"/>
          <p:cNvSpPr/>
          <p:nvPr/>
        </p:nvSpPr>
        <p:spPr>
          <a:xfrm>
            <a:off x="810525" y="1019389"/>
            <a:ext cx="2202947" cy="276999"/>
          </a:xfrm>
          <a:prstGeom prst="rect">
            <a:avLst/>
          </a:prstGeom>
        </p:spPr>
        <p:txBody>
          <a:bodyPr wrap="none">
            <a:spAutoFit/>
          </a:bodyPr>
          <a:lstStyle/>
          <a:p>
            <a:r>
              <a:rPr lang="en-US" sz="1200" b="1" dirty="0" smtClean="0"/>
              <a:t>QGIS – Simplify geometries </a:t>
            </a:r>
            <a:endParaRPr lang="en-US" sz="1200" b="1" dirty="0"/>
          </a:p>
        </p:txBody>
      </p:sp>
      <p:pic>
        <p:nvPicPr>
          <p:cNvPr id="3" name="Picture 2" descr="Screen Shot 2017-06-30 at 16.14.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75" y="1536700"/>
            <a:ext cx="4916126" cy="3621063"/>
          </a:xfrm>
          <a:prstGeom prst="rect">
            <a:avLst/>
          </a:prstGeom>
        </p:spPr>
      </p:pic>
    </p:spTree>
    <p:extLst>
      <p:ext uri="{BB962C8B-B14F-4D97-AF65-F5344CB8AC3E}">
        <p14:creationId xmlns:p14="http://schemas.microsoft.com/office/powerpoint/2010/main" val="25556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simplification</a:t>
            </a:r>
            <a:endParaRPr lang="en-US" dirty="0">
              <a:solidFill>
                <a:srgbClr val="FF6600"/>
              </a:solidFill>
              <a:latin typeface="Gill Sans"/>
              <a:cs typeface="Gill Sans"/>
            </a:endParaRPr>
          </a:p>
        </p:txBody>
      </p:sp>
      <p:sp>
        <p:nvSpPr>
          <p:cNvPr id="5" name="Rectangle 4"/>
          <p:cNvSpPr/>
          <p:nvPr/>
        </p:nvSpPr>
        <p:spPr>
          <a:xfrm>
            <a:off x="797825" y="1273389"/>
            <a:ext cx="1321921" cy="276999"/>
          </a:xfrm>
          <a:prstGeom prst="rect">
            <a:avLst/>
          </a:prstGeom>
        </p:spPr>
        <p:txBody>
          <a:bodyPr wrap="none">
            <a:spAutoFit/>
          </a:bodyPr>
          <a:lstStyle/>
          <a:p>
            <a:r>
              <a:rPr lang="en-US" sz="1200" b="1" dirty="0" err="1"/>
              <a:t>OpenStreetMap</a:t>
            </a:r>
            <a:endParaRPr lang="en-US" sz="1200" b="1" dirty="0"/>
          </a:p>
        </p:txBody>
      </p:sp>
      <p:sp>
        <p:nvSpPr>
          <p:cNvPr id="6" name="Rectangle 5"/>
          <p:cNvSpPr/>
          <p:nvPr/>
        </p:nvSpPr>
        <p:spPr>
          <a:xfrm>
            <a:off x="5446025" y="1298789"/>
            <a:ext cx="1356110" cy="276999"/>
          </a:xfrm>
          <a:prstGeom prst="rect">
            <a:avLst/>
          </a:prstGeom>
        </p:spPr>
        <p:txBody>
          <a:bodyPr wrap="none">
            <a:spAutoFit/>
          </a:bodyPr>
          <a:lstStyle/>
          <a:p>
            <a:r>
              <a:rPr lang="en-US" sz="1200" b="1" dirty="0"/>
              <a:t>OS Open Roads</a:t>
            </a:r>
          </a:p>
        </p:txBody>
      </p:sp>
    </p:spTree>
    <p:extLst>
      <p:ext uri="{BB962C8B-B14F-4D97-AF65-F5344CB8AC3E}">
        <p14:creationId xmlns:p14="http://schemas.microsoft.com/office/powerpoint/2010/main" val="2342840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a:t>
            </a:r>
            <a:r>
              <a:rPr lang="en-GB" dirty="0" smtClean="0">
                <a:solidFill>
                  <a:srgbClr val="FF6600"/>
                </a:solidFill>
                <a:latin typeface="Gill Sans"/>
                <a:cs typeface="Gill Sans"/>
              </a:rPr>
              <a:t>segmentation</a:t>
            </a:r>
            <a:endParaRPr lang="en-US" dirty="0">
              <a:solidFill>
                <a:srgbClr val="FF6600"/>
              </a:solidFill>
              <a:latin typeface="Gill Sans"/>
              <a:cs typeface="Gill Sans"/>
            </a:endParaRPr>
          </a:p>
        </p:txBody>
      </p:sp>
      <p:sp>
        <p:nvSpPr>
          <p:cNvPr id="8" name="Rectangle 7"/>
          <p:cNvSpPr/>
          <p:nvPr/>
        </p:nvSpPr>
        <p:spPr>
          <a:xfrm>
            <a:off x="810525" y="1019389"/>
            <a:ext cx="1732566" cy="276999"/>
          </a:xfrm>
          <a:prstGeom prst="rect">
            <a:avLst/>
          </a:prstGeom>
        </p:spPr>
        <p:txBody>
          <a:bodyPr wrap="none">
            <a:spAutoFit/>
          </a:bodyPr>
          <a:lstStyle/>
          <a:p>
            <a:r>
              <a:rPr lang="en-US" sz="1200" b="1" dirty="0" smtClean="0"/>
              <a:t>QGIS – Explode lines</a:t>
            </a:r>
            <a:endParaRPr lang="en-US" sz="1200" b="1" dirty="0"/>
          </a:p>
        </p:txBody>
      </p:sp>
      <p:pic>
        <p:nvPicPr>
          <p:cNvPr id="2" name="Picture 1" descr="Screen Shot 2017-06-30 at 16.32.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37" y="1465856"/>
            <a:ext cx="4981575" cy="3694885"/>
          </a:xfrm>
          <a:prstGeom prst="rect">
            <a:avLst/>
          </a:prstGeom>
        </p:spPr>
      </p:pic>
    </p:spTree>
    <p:extLst>
      <p:ext uri="{BB962C8B-B14F-4D97-AF65-F5344CB8AC3E}">
        <p14:creationId xmlns:p14="http://schemas.microsoft.com/office/powerpoint/2010/main" val="577447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smtClean="0">
                <a:solidFill>
                  <a:srgbClr val="FF6600"/>
                </a:solidFill>
                <a:latin typeface="Gill Sans"/>
                <a:cs typeface="Gill Sans"/>
              </a:rPr>
              <a:t>analysis</a:t>
            </a:r>
            <a:endParaRPr lang="en-US" dirty="0">
              <a:solidFill>
                <a:srgbClr val="FF6600"/>
              </a:solidFill>
              <a:latin typeface="Gill Sans"/>
              <a:cs typeface="Gill Sans"/>
            </a:endParaRPr>
          </a:p>
        </p:txBody>
      </p:sp>
      <p:sp>
        <p:nvSpPr>
          <p:cNvPr id="3" name="Rectangle 2"/>
          <p:cNvSpPr/>
          <p:nvPr/>
        </p:nvSpPr>
        <p:spPr>
          <a:xfrm>
            <a:off x="810525" y="1019389"/>
            <a:ext cx="483952" cy="276999"/>
          </a:xfrm>
          <a:prstGeom prst="rect">
            <a:avLst/>
          </a:prstGeom>
        </p:spPr>
        <p:txBody>
          <a:bodyPr wrap="none">
            <a:spAutoFit/>
          </a:bodyPr>
          <a:lstStyle/>
          <a:p>
            <a:r>
              <a:rPr lang="en-US" sz="1200" b="1" dirty="0" smtClean="0"/>
              <a:t>SST </a:t>
            </a:r>
            <a:endParaRPr lang="en-US" sz="1200" b="1" dirty="0"/>
          </a:p>
        </p:txBody>
      </p:sp>
      <p:pic>
        <p:nvPicPr>
          <p:cNvPr id="2" name="Picture 1" descr="RCL stuff 01.png"/>
          <p:cNvPicPr>
            <a:picLocks noChangeAspect="1"/>
          </p:cNvPicPr>
          <p:nvPr/>
        </p:nvPicPr>
        <p:blipFill rotWithShape="1">
          <a:blip r:embed="rId2">
            <a:extLst>
              <a:ext uri="{28A0092B-C50C-407E-A947-70E740481C1C}">
                <a14:useLocalDpi xmlns:a14="http://schemas.microsoft.com/office/drawing/2010/main" val="0"/>
              </a:ext>
            </a:extLst>
          </a:blip>
          <a:srcRect b="46197"/>
          <a:stretch/>
        </p:blipFill>
        <p:spPr>
          <a:xfrm>
            <a:off x="878171" y="1409700"/>
            <a:ext cx="4165323" cy="4368799"/>
          </a:xfrm>
          <a:prstGeom prst="rect">
            <a:avLst/>
          </a:prstGeom>
        </p:spPr>
      </p:pic>
      <p:sp>
        <p:nvSpPr>
          <p:cNvPr id="4" name="Rectangle 3"/>
          <p:cNvSpPr/>
          <p:nvPr/>
        </p:nvSpPr>
        <p:spPr bwMode="auto">
          <a:xfrm>
            <a:off x="1001713" y="2597468"/>
            <a:ext cx="1897062" cy="226893"/>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cxnSp>
        <p:nvCxnSpPr>
          <p:cNvPr id="8" name="Straight Connector 7"/>
          <p:cNvCxnSpPr>
            <a:stCxn id="4" idx="3"/>
          </p:cNvCxnSpPr>
          <p:nvPr/>
        </p:nvCxnSpPr>
        <p:spPr bwMode="auto">
          <a:xfrm>
            <a:off x="2898775" y="2710915"/>
            <a:ext cx="2232025" cy="12407"/>
          </a:xfrm>
          <a:prstGeom prst="line">
            <a:avLst/>
          </a:prstGeom>
          <a:noFill/>
          <a:ln w="19050" cap="flat" cmpd="sng" algn="ctr">
            <a:solidFill>
              <a:srgbClr val="0072D6"/>
            </a:solidFill>
            <a:prstDash val="solid"/>
            <a:round/>
            <a:headEnd type="none" w="med" len="med"/>
            <a:tailEnd type="triangle"/>
          </a:ln>
          <a:effectLst/>
        </p:spPr>
      </p:cxnSp>
      <p:sp>
        <p:nvSpPr>
          <p:cNvPr id="13" name="Rectangle 12">
            <a:extLst>
              <a:ext uri="{FF2B5EF4-FFF2-40B4-BE49-F238E27FC236}">
                <a16:creationId xmlns:a16="http://schemas.microsoft.com/office/drawing/2014/main" xmlns="" id="{A60245CC-A101-433E-8003-F4959B8D6D86}"/>
              </a:ext>
            </a:extLst>
          </p:cNvPr>
          <p:cNvSpPr/>
          <p:nvPr/>
        </p:nvSpPr>
        <p:spPr>
          <a:xfrm>
            <a:off x="5345113" y="2211382"/>
            <a:ext cx="4951412" cy="830997"/>
          </a:xfrm>
          <a:prstGeom prst="rect">
            <a:avLst/>
          </a:prstGeom>
        </p:spPr>
        <p:txBody>
          <a:bodyPr wrap="square">
            <a:spAutoFit/>
          </a:bodyPr>
          <a:lstStyle/>
          <a:p>
            <a:r>
              <a:rPr lang="en-GB" sz="1200" b="1" dirty="0" smtClean="0">
                <a:solidFill>
                  <a:srgbClr val="24292E"/>
                </a:solidFill>
                <a:latin typeface="Arial" panose="020B0604020202020204" pitchFamily="34" charset="0"/>
                <a:cs typeface="Arial" panose="020B0604020202020204" pitchFamily="34" charset="0"/>
              </a:rPr>
              <a:t>Map</a:t>
            </a: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smtClean="0">
                <a:solidFill>
                  <a:srgbClr val="24292E"/>
                </a:solidFill>
                <a:latin typeface="Arial" panose="020B0604020202020204" pitchFamily="34" charset="0"/>
                <a:cs typeface="Arial" panose="020B0604020202020204" pitchFamily="34" charset="0"/>
              </a:rPr>
              <a:t>Segment map or road centre line: </a:t>
            </a:r>
            <a:r>
              <a:rPr lang="en-GB" sz="1200" dirty="0" smtClean="0">
                <a:solidFill>
                  <a:srgbClr val="24292E"/>
                </a:solidFill>
                <a:latin typeface="Arial" panose="020B0604020202020204" pitchFamily="34" charset="0"/>
                <a:cs typeface="Arial" panose="020B0604020202020204" pitchFamily="34" charset="0"/>
              </a:rPr>
              <a:t>Tick this option when you are analysing road centre line maps or axial maps already segmented.</a:t>
            </a:r>
            <a:endParaRPr lang="en-GB" sz="12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8216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analysis</a:t>
            </a:r>
            <a:endParaRPr lang="en-US" dirty="0">
              <a:solidFill>
                <a:srgbClr val="FF6600"/>
              </a:solidFill>
              <a:latin typeface="Gill Sans"/>
              <a:cs typeface="Gill Sans"/>
            </a:endParaRPr>
          </a:p>
        </p:txBody>
      </p:sp>
    </p:spTree>
    <p:extLst>
      <p:ext uri="{BB962C8B-B14F-4D97-AF65-F5344CB8AC3E}">
        <p14:creationId xmlns:p14="http://schemas.microsoft.com/office/powerpoint/2010/main" val="485912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9013" y="635702"/>
            <a:ext cx="4345805" cy="5739117"/>
          </a:xfrm>
          <a:prstGeom prst="rect">
            <a:avLst/>
          </a:prstGeom>
        </p:spPr>
      </p:pic>
    </p:spTree>
    <p:extLst>
      <p:ext uri="{BB962C8B-B14F-4D97-AF65-F5344CB8AC3E}">
        <p14:creationId xmlns:p14="http://schemas.microsoft.com/office/powerpoint/2010/main" val="723667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17-06-29 11.20.4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024" y="673100"/>
            <a:ext cx="6594876" cy="4875159"/>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Introduction</a:t>
            </a:r>
          </a:p>
        </p:txBody>
      </p:sp>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pic>
        <p:nvPicPr>
          <p:cNvPr id="3" name="Picture 2" descr="2017-06-29 11.03.00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324" y="3009899"/>
            <a:ext cx="6799270" cy="3962401"/>
          </a:xfrm>
          <a:prstGeom prst="rect">
            <a:avLst/>
          </a:prstGeom>
        </p:spPr>
      </p:pic>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layers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3</a:t>
            </a:r>
          </a:p>
        </p:txBody>
      </p:sp>
      <p:sp>
        <p:nvSpPr>
          <p:cNvPr id="5" name="Oval 4"/>
          <p:cNvSpPr/>
          <p:nvPr/>
        </p:nvSpPr>
        <p:spPr bwMode="auto">
          <a:xfrm>
            <a:off x="466362" y="314168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53A0F7-FE9E-42B7-BBB4-44022CA24CF8}"/>
              </a:ext>
            </a:extLst>
          </p:cNvPr>
          <p:cNvPicPr>
            <a:picLocks noChangeAspect="1"/>
          </p:cNvPicPr>
          <p:nvPr/>
        </p:nvPicPr>
        <p:blipFill rotWithShape="1">
          <a:blip r:embed="rId2">
            <a:extLst>
              <a:ext uri="{28A0092B-C50C-407E-A947-70E740481C1C}">
                <a14:useLocalDpi xmlns:a14="http://schemas.microsoft.com/office/drawing/2010/main" val="0"/>
              </a:ext>
            </a:extLst>
          </a:blip>
          <a:srcRect b="4521"/>
          <a:stretch/>
        </p:blipFill>
        <p:spPr>
          <a:xfrm>
            <a:off x="910372" y="563064"/>
            <a:ext cx="8171330" cy="4894762"/>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xmlns="" id="{C8765E5C-1233-48D0-BF58-3932883ED395}"/>
              </a:ext>
            </a:extLst>
          </p:cNvPr>
          <p:cNvSpPr/>
          <p:nvPr/>
        </p:nvSpPr>
        <p:spPr>
          <a:xfrm>
            <a:off x="814270" y="5842056"/>
            <a:ext cx="8463293" cy="738664"/>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a:t>
            </a:r>
            <a:endParaRPr lang="en-US" sz="14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4835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a16="http://schemas.microsoft.com/office/drawing/2014/main" xmlns=""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xmlns=""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a16="http://schemas.microsoft.com/office/drawing/2014/main" xmlns=""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a16="http://schemas.microsoft.com/office/drawing/2014/main" xmlns=""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a16="http://schemas.microsoft.com/office/drawing/2014/main" xmlns=""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321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xmlns=""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xmlns=""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a16="http://schemas.microsoft.com/office/drawing/2014/main" xmlns=""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a16="http://schemas.microsoft.com/office/drawing/2014/main" xmlns=""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xmlns=""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xmlns=""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xmlns=""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xmlns=""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xmlns=""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xmlns=""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66009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pic>
        <p:nvPicPr>
          <p:cNvPr id="17" name="Picture 16">
            <a:extLst>
              <a:ext uri="{FF2B5EF4-FFF2-40B4-BE49-F238E27FC236}">
                <a16:creationId xmlns:a16="http://schemas.microsoft.com/office/drawing/2014/main" xmlns="" id="{FF07EDF8-71F8-4029-ADB9-506119322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30" y="522288"/>
            <a:ext cx="9366291" cy="5618661"/>
          </a:xfrm>
          <a:prstGeom prst="rect">
            <a:avLst/>
          </a:prstGeom>
        </p:spPr>
      </p:pic>
    </p:spTree>
    <p:extLst>
      <p:ext uri="{BB962C8B-B14F-4D97-AF65-F5344CB8AC3E}">
        <p14:creationId xmlns:p14="http://schemas.microsoft.com/office/powerpoint/2010/main" val="3993599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xmlns=""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xmlns=""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xmlns=""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xmlns=""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xmlns=""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xmlns=""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xmlns=""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Tree>
    <p:extLst>
      <p:ext uri="{BB962C8B-B14F-4D97-AF65-F5344CB8AC3E}">
        <p14:creationId xmlns:p14="http://schemas.microsoft.com/office/powerpoint/2010/main" val="3624784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699"/>
          <a:stretch/>
        </p:blipFill>
        <p:spPr>
          <a:xfrm>
            <a:off x="917130" y="522288"/>
            <a:ext cx="9368094" cy="5611812"/>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Tree>
    <p:extLst>
      <p:ext uri="{BB962C8B-B14F-4D97-AF65-F5344CB8AC3E}">
        <p14:creationId xmlns:p14="http://schemas.microsoft.com/office/powerpoint/2010/main" val="3107136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xmlns=""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xmlns=""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xmlns=""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xmlns=""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xmlns=""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xmlns=""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a16="http://schemas.microsoft.com/office/drawing/2014/main" xmlns=""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a16="http://schemas.microsoft.com/office/drawing/2014/main" xmlns=""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a16="http://schemas.microsoft.com/office/drawing/2014/main" xmlns=""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xmlns=""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60983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17131" y="522290"/>
            <a:ext cx="9379394" cy="5614784"/>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Tree>
    <p:extLst>
      <p:ext uri="{BB962C8B-B14F-4D97-AF65-F5344CB8AC3E}">
        <p14:creationId xmlns:p14="http://schemas.microsoft.com/office/powerpoint/2010/main" val="903915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82092"/>
          </a:xfrm>
          <a:prstGeom prst="rect">
            <a:avLst/>
          </a:prstGeom>
          <a:noFill/>
        </p:spPr>
        <p:txBody>
          <a:bodyPr wrap="square" rtlCol="0">
            <a:spAutoFit/>
          </a:bodyPr>
          <a:lstStyle/>
          <a:p>
            <a:pPr>
              <a:lnSpc>
                <a:spcPct val="150000"/>
              </a:lnSpc>
            </a:pPr>
            <a:r>
              <a:rPr lang="en-GB" sz="1400" b="1" dirty="0">
                <a:latin typeface="Gill Sans"/>
                <a:cs typeface="Gill Sans"/>
              </a:rPr>
              <a:t>Creating catchments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4</a:t>
            </a:r>
          </a:p>
        </p:txBody>
      </p:sp>
      <p:sp>
        <p:nvSpPr>
          <p:cNvPr id="5" name="Oval 4"/>
          <p:cNvSpPr/>
          <p:nvPr/>
        </p:nvSpPr>
        <p:spPr bwMode="auto">
          <a:xfrm>
            <a:off x="466362" y="403957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719601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spTree>
    <p:extLst>
      <p:ext uri="{BB962C8B-B14F-4D97-AF65-F5344CB8AC3E}">
        <p14:creationId xmlns:p14="http://schemas.microsoft.com/office/powerpoint/2010/main" val="2672455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861066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91" t="26782" r="42280" b="31841"/>
          <a:stretch/>
        </p:blipFill>
        <p:spPr>
          <a:xfrm>
            <a:off x="895632" y="780654"/>
            <a:ext cx="4006285" cy="3696492"/>
          </a:xfrm>
          <a:prstGeom prst="rect">
            <a:avLst/>
          </a:prstGeom>
        </p:spPr>
      </p:pic>
      <p:sp>
        <p:nvSpPr>
          <p:cNvPr id="4" name="Rectangle 3"/>
          <p:cNvSpPr/>
          <p:nvPr/>
        </p:nvSpPr>
        <p:spPr>
          <a:xfrm>
            <a:off x="5345113" y="709613"/>
            <a:ext cx="4951412" cy="6370975"/>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b="1" dirty="0"/>
          </a:p>
          <a:p>
            <a:r>
              <a:rPr lang="en-GB" sz="1200" b="1" dirty="0"/>
              <a:t>Custom cost</a:t>
            </a:r>
            <a:r>
              <a:rPr lang="en-GB" sz="1200" dirty="0"/>
              <a:t> By default the tool will generate catchments based on the length of the network segments. If checked the tool will apply a weight based on the column selected.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r>
              <a:rPr lang="en-GB" sz="1200" dirty="0"/>
              <a:t/>
            </a:r>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03911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1345842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2756084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Connecting and analysing the various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5</a:t>
            </a:r>
          </a:p>
        </p:txBody>
      </p:sp>
      <p:sp>
        <p:nvSpPr>
          <p:cNvPr id="6" name="Oval 5">
            <a:extLst>
              <a:ext uri="{FF2B5EF4-FFF2-40B4-BE49-F238E27FC236}">
                <a16:creationId xmlns:a16="http://schemas.microsoft.com/office/drawing/2014/main" xmlns="" id="{C22D233B-1383-4F92-97AC-9484EFABB32A}"/>
              </a:ext>
            </a:extLst>
          </p:cNvPr>
          <p:cNvSpPr/>
          <p:nvPr/>
        </p:nvSpPr>
        <p:spPr bwMode="auto">
          <a:xfrm>
            <a:off x="466362" y="492920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QGIS methods for space syntax research</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p>
        </p:txBody>
      </p:sp>
      <p:sp>
        <p:nvSpPr>
          <p:cNvPr id="6" name="Oval 5">
            <a:extLst>
              <a:ext uri="{FF2B5EF4-FFF2-40B4-BE49-F238E27FC236}">
                <a16:creationId xmlns:a16="http://schemas.microsoft.com/office/drawing/2014/main" xmlns="" id="{802817B9-5E30-457D-B8E4-119B97AB3DEE}"/>
              </a:ext>
            </a:extLst>
          </p:cNvPr>
          <p:cNvSpPr/>
          <p:nvPr/>
        </p:nvSpPr>
        <p:spPr bwMode="auto">
          <a:xfrm>
            <a:off x="466362" y="492920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25316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4737193"/>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repository:</a:t>
            </a: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-bin/webadmin?A0=SPACESYNTAX-TOOLKIT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limited repository:</a:t>
            </a: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spacesyntax</a:t>
            </a:r>
            <a:r>
              <a:rPr lang="en-GB" sz="1400" dirty="0">
                <a:latin typeface="Gill Sans"/>
                <a:cs typeface="Gill Sans"/>
              </a:rPr>
              <a:t> </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a:t>
            </a:r>
          </a:p>
        </p:txBody>
      </p:sp>
    </p:spTree>
    <p:extLst>
      <p:ext uri="{BB962C8B-B14F-4D97-AF65-F5344CB8AC3E}">
        <p14:creationId xmlns:p14="http://schemas.microsoft.com/office/powerpoint/2010/main" val="175908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graphicFrame>
        <p:nvGraphicFramePr>
          <p:cNvPr id="8" name="Table 7"/>
          <p:cNvGraphicFramePr>
            <a:graphicFrameLocks noGrp="1"/>
          </p:cNvGraphicFramePr>
          <p:nvPr>
            <p:extLst>
              <p:ext uri="{D42A27DB-BD31-4B8C-83A1-F6EECF244321}">
                <p14:modId xmlns:p14="http://schemas.microsoft.com/office/powerpoint/2010/main" val="3851271442"/>
              </p:ext>
            </p:extLst>
          </p:nvPr>
        </p:nvGraphicFramePr>
        <p:xfrm>
          <a:off x="5294944" y="2827733"/>
          <a:ext cx="4502980" cy="2407248"/>
        </p:xfrm>
        <a:graphic>
          <a:graphicData uri="http://schemas.openxmlformats.org/drawingml/2006/table">
            <a:tbl>
              <a:tblPr firstRow="1" bandRow="1"/>
              <a:tblGrid>
                <a:gridCol w="1303898">
                  <a:extLst>
                    <a:ext uri="{9D8B030D-6E8A-4147-A177-3AD203B41FA5}">
                      <a16:colId xmlns:a16="http://schemas.microsoft.com/office/drawing/2014/main" xmlns="" val="20000"/>
                    </a:ext>
                  </a:extLst>
                </a:gridCol>
                <a:gridCol w="1769897">
                  <a:extLst>
                    <a:ext uri="{9D8B030D-6E8A-4147-A177-3AD203B41FA5}">
                      <a16:colId xmlns:a16="http://schemas.microsoft.com/office/drawing/2014/main" xmlns="" val="20001"/>
                    </a:ext>
                  </a:extLst>
                </a:gridCol>
                <a:gridCol w="1429185">
                  <a:extLst>
                    <a:ext uri="{9D8B030D-6E8A-4147-A177-3AD203B41FA5}">
                      <a16:colId xmlns:a16="http://schemas.microsoft.com/office/drawing/2014/main" xmlns="" val="20002"/>
                    </a:ext>
                  </a:extLst>
                </a:gridCol>
              </a:tblGrid>
              <a:tr h="488476">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endParaRPr lang="en-US" sz="2000" dirty="0">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Yes / Some</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No</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xmlns="" val="10000"/>
                  </a:ext>
                </a:extLst>
              </a:tr>
              <a:tr h="453344">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space syntax</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3</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0</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xmlns="" val="10001"/>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err="1">
                          <a:latin typeface="Gill Sans"/>
                          <a:cs typeface="Gill Sans"/>
                        </a:rPr>
                        <a:t>depthmapX</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2</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1</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2"/>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QGIS</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1</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2</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xmlns="" val="10003"/>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GIS</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2</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1</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4"/>
                  </a:ext>
                </a:extLst>
              </a:tr>
            </a:tbl>
          </a:graphicData>
        </a:graphic>
      </p:graphicFrame>
      <p:sp>
        <p:nvSpPr>
          <p:cNvPr id="9" name="TextBox 8"/>
          <p:cNvSpPr txBox="1"/>
          <p:nvPr/>
        </p:nvSpPr>
        <p:spPr>
          <a:xfrm>
            <a:off x="5304081" y="5273355"/>
            <a:ext cx="3305162" cy="397545"/>
          </a:xfrm>
          <a:prstGeom prst="rect">
            <a:avLst/>
          </a:prstGeom>
          <a:noFill/>
        </p:spPr>
        <p:txBody>
          <a:bodyPr wrap="none" rtlCol="0">
            <a:spAutoFit/>
          </a:bodyPr>
          <a:lstStyle/>
          <a:p>
            <a:pPr marL="0" marR="0" lvl="0" indent="0" defTabSz="914400" eaLnBrk="1" latinLnBrk="0" hangingPunct="1">
              <a:lnSpc>
                <a:spcPct val="150000"/>
              </a:lnSpc>
              <a:buClrTx/>
              <a:buSzTx/>
              <a:buFontTx/>
              <a:buNone/>
              <a:tabLst/>
              <a:defRPr/>
            </a:pPr>
            <a:r>
              <a:rPr lang="en-US" sz="1400" dirty="0">
                <a:latin typeface="Gill Sans"/>
                <a:cs typeface="Gill Sans"/>
              </a:rPr>
              <a:t>Note: based on 3 participant’s responses…</a:t>
            </a:r>
          </a:p>
        </p:txBody>
      </p:sp>
    </p:spTree>
    <p:extLst>
      <p:ext uri="{BB962C8B-B14F-4D97-AF65-F5344CB8AC3E}">
        <p14:creationId xmlns:p14="http://schemas.microsoft.com/office/powerpoint/2010/main" val="331895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Objectives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how to use the 'Space Syntax Toolkit' (SST) for QGIS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its latest features and tools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Explore various space syntax analysis workflows in QGIS</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Main objective is not to…</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space syntax theory and methods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the </a:t>
            </a:r>
            <a:r>
              <a:rPr lang="en-GB" sz="1400" dirty="0" err="1">
                <a:latin typeface="Gill Sans"/>
                <a:cs typeface="Gill Sans"/>
              </a:rPr>
              <a:t>depthmapX</a:t>
            </a:r>
            <a:r>
              <a:rPr lang="en-GB" sz="1400" dirty="0">
                <a:latin typeface="Gill Sans"/>
                <a:cs typeface="Gill Sans"/>
              </a:rPr>
              <a:t> software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specific space syntax applications in research</a:t>
            </a:r>
          </a:p>
        </p:txBody>
      </p:sp>
    </p:spTree>
    <p:extLst>
      <p:ext uri="{BB962C8B-B14F-4D97-AF65-F5344CB8AC3E}">
        <p14:creationId xmlns:p14="http://schemas.microsoft.com/office/powerpoint/2010/main" val="383918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a:latin typeface="Gill Sans"/>
                <a:cs typeface="Gill Sans"/>
              </a:rPr>
              <a:t>Requirements</a:t>
            </a: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practical exercises, with the necessary software pre-installed:</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QGIS 2.14 LTR (or higher):</a:t>
            </a:r>
          </a:p>
          <a:p>
            <a:pPr>
              <a:lnSpc>
                <a:spcPct val="150000"/>
              </a:lnSpc>
            </a:pPr>
            <a:r>
              <a:rPr lang="en-GB" sz="1400" dirty="0">
                <a:latin typeface="Gill Sans"/>
                <a:cs typeface="Gill Sans"/>
                <a:hlinkClick r:id="rId2"/>
              </a:rPr>
              <a:t>http://qgis.org/en/site/forusers/download.html</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err="1">
                <a:latin typeface="Gill Sans"/>
                <a:cs typeface="Gill Sans"/>
              </a:rPr>
              <a:t>depthmapXnet</a:t>
            </a:r>
            <a:r>
              <a:rPr lang="en-GB" sz="1400" dirty="0">
                <a:latin typeface="Gill Sans"/>
                <a:cs typeface="Gill Sans"/>
              </a:rPr>
              <a:t> 0.35:</a:t>
            </a:r>
          </a:p>
          <a:p>
            <a:pPr>
              <a:lnSpc>
                <a:spcPct val="150000"/>
              </a:lnSpc>
            </a:pPr>
            <a:r>
              <a:rPr lang="en-GB" sz="1400" dirty="0">
                <a:latin typeface="Gill Sans"/>
                <a:cs typeface="Gill Sans"/>
                <a:hlinkClick r:id="rId3"/>
              </a:rPr>
              <a:t>http://archtech.gr/varoudis/depthmapX/?dir=depthmapXnet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Toolkit:</a:t>
            </a:r>
          </a:p>
          <a:p>
            <a:pPr>
              <a:lnSpc>
                <a:spcPct val="150000"/>
              </a:lnSpc>
            </a:pPr>
            <a:r>
              <a:rPr lang="en-GB" sz="1400" dirty="0">
                <a:latin typeface="Gill Sans"/>
                <a:cs typeface="Gill Sans"/>
                <a:hlinkClick r:id="rId4"/>
              </a:rPr>
              <a:t>https://github.com/SpaceGroupUCL/qgisSpaceSyntaxToolkit/wiki/Installation</a:t>
            </a:r>
            <a:r>
              <a:rPr lang="en-GB" sz="1400" dirty="0">
                <a:latin typeface="Gill Sans"/>
                <a:cs typeface="Gill Sans"/>
              </a:rPr>
              <a: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357166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275528"/>
          </a:xfrm>
          <a:prstGeom prst="rect">
            <a:avLst/>
          </a:prstGeom>
          <a:noFill/>
        </p:spPr>
        <p:txBody>
          <a:bodyPr wrap="square" rtlCol="0">
            <a:spAutoFit/>
          </a:bodyPr>
          <a:lstStyle/>
          <a:p>
            <a:pPr>
              <a:lnSpc>
                <a:spcPct val="150000"/>
              </a:lnSpc>
            </a:pPr>
            <a:r>
              <a:rPr lang="en-GB" sz="1400" b="1" dirty="0">
                <a:latin typeface="Gill Sans"/>
                <a:cs typeface="Gill Sans"/>
              </a:rPr>
              <a:t>Programme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09:30 	Introduction to the workshop</a:t>
            </a:r>
          </a:p>
          <a:p>
            <a:pPr>
              <a:lnSpc>
                <a:spcPct val="150000"/>
              </a:lnSpc>
            </a:pPr>
            <a:r>
              <a:rPr lang="en-GB" sz="1400" dirty="0">
                <a:latin typeface="Gill Sans"/>
                <a:cs typeface="Gill Sans"/>
              </a:rPr>
              <a:t>09:45 	Overview of space syntax and the SST project</a:t>
            </a:r>
          </a:p>
          <a:p>
            <a:pPr>
              <a:lnSpc>
                <a:spcPct val="150000"/>
              </a:lnSpc>
            </a:pPr>
            <a:r>
              <a:rPr lang="en-GB" sz="1400" dirty="0">
                <a:latin typeface="Gill Sans"/>
                <a:cs typeface="Gill Sans"/>
              </a:rPr>
              <a:t>10:00	Task 1: Preparing and analysing axial models</a:t>
            </a:r>
          </a:p>
          <a:p>
            <a:pPr>
              <a:lnSpc>
                <a:spcPct val="150000"/>
              </a:lnSpc>
            </a:pPr>
            <a:r>
              <a:rPr lang="en-GB" sz="1400" b="1" dirty="0">
                <a:latin typeface="Gill Sans"/>
                <a:cs typeface="Gill Sans"/>
              </a:rPr>
              <a:t>11:00	Break</a:t>
            </a:r>
          </a:p>
          <a:p>
            <a:pPr>
              <a:lnSpc>
                <a:spcPct val="150000"/>
              </a:lnSpc>
            </a:pPr>
            <a:r>
              <a:rPr lang="en-GB" sz="1400" dirty="0">
                <a:latin typeface="Gill Sans"/>
                <a:cs typeface="Gill Sans"/>
              </a:rPr>
              <a:t>11:45	Task 2: Preparing and analysing road centre line models</a:t>
            </a:r>
          </a:p>
          <a:p>
            <a:pPr>
              <a:lnSpc>
                <a:spcPct val="150000"/>
              </a:lnSpc>
            </a:pPr>
            <a:r>
              <a:rPr lang="en-GB" sz="1400" dirty="0">
                <a:latin typeface="Gill Sans"/>
                <a:cs typeface="Gill Sans"/>
              </a:rPr>
              <a:t>12:30	Visualisation and discussion of the results</a:t>
            </a:r>
            <a:endParaRPr lang="en-GB" sz="1400" b="1" dirty="0">
              <a:latin typeface="Gill Sans"/>
              <a:cs typeface="Gill Sans"/>
            </a:endParaRPr>
          </a:p>
          <a:p>
            <a:pPr>
              <a:lnSpc>
                <a:spcPct val="150000"/>
              </a:lnSpc>
            </a:pPr>
            <a:r>
              <a:rPr lang="en-GB" sz="1400" b="1" dirty="0">
                <a:latin typeface="Gill Sans"/>
                <a:cs typeface="Gill Sans"/>
              </a:rPr>
              <a:t>13:00	Lunch Break</a:t>
            </a:r>
            <a:endParaRPr lang="en-GB" sz="1400" dirty="0">
              <a:latin typeface="Gill Sans"/>
              <a:cs typeface="Gill Sans"/>
            </a:endParaRPr>
          </a:p>
          <a:p>
            <a:pPr>
              <a:lnSpc>
                <a:spcPct val="150000"/>
              </a:lnSpc>
            </a:pPr>
            <a:r>
              <a:rPr lang="en-GB" sz="1400" dirty="0">
                <a:latin typeface="Gill Sans"/>
                <a:cs typeface="Gill Sans"/>
              </a:rPr>
              <a:t>14:00	Task 3: Preparing other urban data layers</a:t>
            </a:r>
          </a:p>
          <a:p>
            <a:pPr>
              <a:lnSpc>
                <a:spcPct val="150000"/>
              </a:lnSpc>
            </a:pPr>
            <a:r>
              <a:rPr lang="en-GB" sz="1400" dirty="0">
                <a:latin typeface="Gill Sans"/>
                <a:cs typeface="Gill Sans"/>
              </a:rPr>
              <a:t>15:00	Task 4: Connecting and analysing the various results</a:t>
            </a:r>
          </a:p>
          <a:p>
            <a:pPr>
              <a:lnSpc>
                <a:spcPct val="150000"/>
              </a:lnSpc>
            </a:pPr>
            <a:r>
              <a:rPr lang="en-GB" sz="1400" dirty="0">
                <a:latin typeface="Gill Sans"/>
                <a:cs typeface="Gill Sans"/>
              </a:rPr>
              <a:t>16:00	Discussion on QGIS methods for space syntax research</a:t>
            </a:r>
          </a:p>
          <a:p>
            <a:pPr>
              <a:lnSpc>
                <a:spcPct val="150000"/>
              </a:lnSpc>
            </a:pPr>
            <a:r>
              <a:rPr lang="en-GB" sz="1400" b="1" dirty="0">
                <a:latin typeface="Gill Sans"/>
                <a:cs typeface="Gill Sans"/>
              </a:rPr>
              <a:t>16:30	Close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26687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Space syntax theory and methods</a:t>
            </a:r>
          </a:p>
          <a:p>
            <a:pPr>
              <a:lnSpc>
                <a:spcPct val="150000"/>
              </a:lnSpc>
            </a:pPr>
            <a:endParaRPr lang="en-GB" sz="1400" b="1" dirty="0">
              <a:latin typeface="Gill Sans"/>
              <a:cs typeface="Gill Sans"/>
            </a:endParaRPr>
          </a:p>
          <a:p>
            <a:pPr>
              <a:lnSpc>
                <a:spcPct val="150000"/>
              </a:lnSpc>
            </a:pPr>
            <a:r>
              <a:rPr lang="en-GB" sz="1400" b="1" dirty="0">
                <a:latin typeface="Gill Sans"/>
                <a:cs typeface="Gill Sans"/>
              </a:rPr>
              <a:t>and the SST project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Overview</a:t>
            </a:r>
          </a:p>
        </p:txBody>
      </p:sp>
      <p:sp>
        <p:nvSpPr>
          <p:cNvPr id="2" name="Oval 1"/>
          <p:cNvSpPr/>
          <p:nvPr/>
        </p:nvSpPr>
        <p:spPr bwMode="auto">
          <a:xfrm>
            <a:off x="466362" y="457746"/>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8061139"/>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15009</TotalTime>
  <Words>1100</Words>
  <Application>Microsoft Macintosh PowerPoint</Application>
  <PresentationFormat>Custom</PresentationFormat>
  <Paragraphs>286</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ioanna</cp:lastModifiedBy>
  <cp:revision>439</cp:revision>
  <cp:lastPrinted>2015-10-13T08:50:12Z</cp:lastPrinted>
  <dcterms:created xsi:type="dcterms:W3CDTF">2007-05-22T11:40:12Z</dcterms:created>
  <dcterms:modified xsi:type="dcterms:W3CDTF">2017-06-30T15:33:23Z</dcterms:modified>
</cp:coreProperties>
</file>